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sldIdLst>
    <p:sldId id="256" r:id="rId5"/>
    <p:sldId id="274" r:id="rId6"/>
    <p:sldId id="257" r:id="rId7"/>
    <p:sldId id="260" r:id="rId8"/>
    <p:sldId id="276" r:id="rId9"/>
    <p:sldId id="280" r:id="rId10"/>
    <p:sldId id="263" r:id="rId11"/>
    <p:sldId id="281" r:id="rId12"/>
    <p:sldId id="282" r:id="rId13"/>
    <p:sldId id="284" r:id="rId14"/>
    <p:sldId id="265" r:id="rId15"/>
    <p:sldId id="279"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6631E6-07C0-4C1D-FD27-CE45267ADC54}" v="10" dt="2024-02-02T10:42:34.7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E80833-D9C7-481B-B5CB-48917C9BE27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07D26568-C612-4159-8B97-10FE27640032}">
      <dgm:prSet custT="1"/>
      <dgm:spPr>
        <a:solidFill>
          <a:srgbClr val="FFC000"/>
        </a:solidFill>
      </dgm:spPr>
      <dgm:t>
        <a:bodyPr/>
        <a:lstStyle/>
        <a:p>
          <a:r>
            <a:rPr lang="en-GB" sz="1600">
              <a:solidFill>
                <a:schemeClr val="tx1"/>
              </a:solidFill>
              <a:latin typeface="Arial" panose="020B0604020202020204" pitchFamily="34" charset="0"/>
              <a:cs typeface="Arial" panose="020B0604020202020204" pitchFamily="34" charset="0"/>
            </a:rPr>
            <a:t>Research indicates that there are around 1,620 autistic adults in Bury , which is roughly 1 in 100 people.</a:t>
          </a:r>
        </a:p>
      </dgm:t>
    </dgm:pt>
    <dgm:pt modelId="{05D8C44D-516D-46A4-845A-7261271A6AC3}" type="parTrans" cxnId="{3F9134D8-9BF3-44F6-A88E-1BE9E0E60EBD}">
      <dgm:prSet/>
      <dgm:spPr/>
      <dgm:t>
        <a:bodyPr/>
        <a:lstStyle/>
        <a:p>
          <a:endParaRPr lang="en-GB"/>
        </a:p>
      </dgm:t>
    </dgm:pt>
    <dgm:pt modelId="{0E6E28DA-8ED9-4928-A371-61B12EB8C6D2}" type="sibTrans" cxnId="{3F9134D8-9BF3-44F6-A88E-1BE9E0E60EBD}">
      <dgm:prSet/>
      <dgm:spPr/>
      <dgm:t>
        <a:bodyPr/>
        <a:lstStyle/>
        <a:p>
          <a:endParaRPr lang="en-GB"/>
        </a:p>
      </dgm:t>
    </dgm:pt>
    <dgm:pt modelId="{47C6AB30-5A5F-4B80-8C91-9DF873AB4C45}">
      <dgm:prSet custT="1"/>
      <dgm:spPr>
        <a:solidFill>
          <a:schemeClr val="bg2">
            <a:lumMod val="75000"/>
          </a:schemeClr>
        </a:solidFill>
      </dgm:spPr>
      <dgm:t>
        <a:bodyPr/>
        <a:lstStyle/>
        <a:p>
          <a:r>
            <a:rPr lang="en-GB" sz="1600">
              <a:solidFill>
                <a:schemeClr val="tx1"/>
              </a:solidFill>
              <a:latin typeface="Arial" panose="020B0604020202020204" pitchFamily="34" charset="0"/>
              <a:cs typeface="Arial" panose="020B0604020202020204" pitchFamily="34" charset="0"/>
            </a:rPr>
            <a:t>Some people find a diagnosis helpful; others feel stigmatised; and many people remain undiagnosed, because of the difficulties of identifying autism (each person has features unique to them).</a:t>
          </a:r>
        </a:p>
      </dgm:t>
    </dgm:pt>
    <dgm:pt modelId="{F9D628B6-A144-4E6C-9294-9CEF0F8C8D1C}" type="parTrans" cxnId="{B6403C4C-3EF3-4842-B5C3-1D4D8A824B53}">
      <dgm:prSet/>
      <dgm:spPr/>
      <dgm:t>
        <a:bodyPr/>
        <a:lstStyle/>
        <a:p>
          <a:endParaRPr lang="en-GB"/>
        </a:p>
      </dgm:t>
    </dgm:pt>
    <dgm:pt modelId="{D35C8A49-A31B-4F02-AF0B-4A46E542AC98}" type="sibTrans" cxnId="{B6403C4C-3EF3-4842-B5C3-1D4D8A824B53}">
      <dgm:prSet/>
      <dgm:spPr/>
      <dgm:t>
        <a:bodyPr/>
        <a:lstStyle/>
        <a:p>
          <a:endParaRPr lang="en-GB"/>
        </a:p>
      </dgm:t>
    </dgm:pt>
    <dgm:pt modelId="{B802E205-1B48-4616-AB09-6D39514539E4}">
      <dgm:prSet custT="1"/>
      <dgm:spPr>
        <a:solidFill>
          <a:srgbClr val="002060"/>
        </a:solidFill>
      </dgm:spPr>
      <dgm:t>
        <a:bodyPr/>
        <a:lstStyle/>
        <a:p>
          <a:r>
            <a:rPr lang="en-GB" sz="1600">
              <a:latin typeface="Arial" panose="020B0604020202020204" pitchFamily="34" charset="0"/>
              <a:cs typeface="Arial" panose="020B0604020202020204" pitchFamily="34" charset="0"/>
            </a:rPr>
            <a:t>The monthly number of Bury people referred to an Autism diagnostic service over the past 2 years has nearly tripled, reflecting national trends</a:t>
          </a:r>
          <a:r>
            <a:rPr lang="en-GB" sz="1600"/>
            <a:t>.</a:t>
          </a:r>
        </a:p>
      </dgm:t>
    </dgm:pt>
    <dgm:pt modelId="{4476AD03-6880-488D-9D15-0404499D8EC0}" type="parTrans" cxnId="{3EC14B6A-9E01-4690-AB08-8F5EF4C26D8D}">
      <dgm:prSet/>
      <dgm:spPr/>
      <dgm:t>
        <a:bodyPr/>
        <a:lstStyle/>
        <a:p>
          <a:endParaRPr lang="en-GB"/>
        </a:p>
      </dgm:t>
    </dgm:pt>
    <dgm:pt modelId="{9C5FFE62-8B36-45D8-B04D-D4FD968B1BAC}" type="sibTrans" cxnId="{3EC14B6A-9E01-4690-AB08-8F5EF4C26D8D}">
      <dgm:prSet/>
      <dgm:spPr/>
      <dgm:t>
        <a:bodyPr/>
        <a:lstStyle/>
        <a:p>
          <a:endParaRPr lang="en-GB"/>
        </a:p>
      </dgm:t>
    </dgm:pt>
    <dgm:pt modelId="{CCF25017-5C60-4492-A8DB-BF5136C5C258}">
      <dgm:prSet custT="1"/>
      <dgm:spPr>
        <a:solidFill>
          <a:srgbClr val="002060"/>
        </a:solidFill>
      </dgm:spPr>
      <dgm:t>
        <a:bodyPr/>
        <a:lstStyle/>
        <a:p>
          <a:r>
            <a:rPr lang="en-GB" sz="1600">
              <a:latin typeface="Arial" panose="020B0604020202020204" pitchFamily="34" charset="0"/>
              <a:cs typeface="Arial" panose="020B0604020202020204" pitchFamily="34" charset="0"/>
            </a:rPr>
            <a:t>Diagnosis rates show a 3:1 ratio (men to women) however research findings reveal that prevalence is likely to be equal between men and women.</a:t>
          </a:r>
        </a:p>
      </dgm:t>
    </dgm:pt>
    <dgm:pt modelId="{226264CF-50F0-4A65-B39C-2976821403EE}" type="parTrans" cxnId="{C0340824-7EF3-4AC3-9232-F6EA8254DC03}">
      <dgm:prSet/>
      <dgm:spPr/>
      <dgm:t>
        <a:bodyPr/>
        <a:lstStyle/>
        <a:p>
          <a:endParaRPr lang="en-GB"/>
        </a:p>
      </dgm:t>
    </dgm:pt>
    <dgm:pt modelId="{C55539DC-5656-430D-801C-3D35338E648F}" type="sibTrans" cxnId="{C0340824-7EF3-4AC3-9232-F6EA8254DC03}">
      <dgm:prSet/>
      <dgm:spPr/>
      <dgm:t>
        <a:bodyPr/>
        <a:lstStyle/>
        <a:p>
          <a:endParaRPr lang="en-GB"/>
        </a:p>
      </dgm:t>
    </dgm:pt>
    <dgm:pt modelId="{1261B69B-05EF-4481-89D7-5BD0CAEF3F29}">
      <dgm:prSet custT="1"/>
      <dgm:spPr>
        <a:solidFill>
          <a:schemeClr val="bg2">
            <a:lumMod val="75000"/>
          </a:schemeClr>
        </a:solidFill>
      </dgm:spPr>
      <dgm:t>
        <a:bodyPr/>
        <a:lstStyle/>
        <a:p>
          <a:pPr>
            <a:buFont typeface="Symbol" panose="05050102010706020507" pitchFamily="18" charset="2"/>
            <a:buChar char=""/>
          </a:pPr>
          <a:r>
            <a:rPr lang="en-GB" sz="1600">
              <a:solidFill>
                <a:schemeClr val="tx1"/>
              </a:solidFill>
              <a:latin typeface="Arial" panose="020B0604020202020204" pitchFamily="34" charset="0"/>
              <a:cs typeface="Arial" panose="020B0604020202020204" pitchFamily="34" charset="0"/>
            </a:rPr>
            <a:t>Co-occurring conditions mean that autistic people are seen by services for those conditions but may not be supported for their autism. </a:t>
          </a:r>
        </a:p>
      </dgm:t>
    </dgm:pt>
    <dgm:pt modelId="{17E0BEDF-0A5D-4C4B-8E8D-A148979594A6}" type="parTrans" cxnId="{11AC3924-6B3E-467D-AD77-47EB56C71421}">
      <dgm:prSet/>
      <dgm:spPr/>
      <dgm:t>
        <a:bodyPr/>
        <a:lstStyle/>
        <a:p>
          <a:endParaRPr lang="en-GB"/>
        </a:p>
      </dgm:t>
    </dgm:pt>
    <dgm:pt modelId="{0C30BD66-E286-489E-95A5-20B5ED8A185C}" type="sibTrans" cxnId="{11AC3924-6B3E-467D-AD77-47EB56C71421}">
      <dgm:prSet/>
      <dgm:spPr/>
      <dgm:t>
        <a:bodyPr/>
        <a:lstStyle/>
        <a:p>
          <a:endParaRPr lang="en-GB"/>
        </a:p>
      </dgm:t>
    </dgm:pt>
    <dgm:pt modelId="{EE6CB1CD-7AC5-42B5-B07B-182A53E2E6D9}">
      <dgm:prSet custT="1"/>
      <dgm:spPr>
        <a:solidFill>
          <a:srgbClr val="002060"/>
        </a:solidFill>
      </dgm:spPr>
      <dgm:t>
        <a:bodyPr/>
        <a:lstStyle/>
        <a:p>
          <a:r>
            <a:rPr lang="en-GB" sz="1600">
              <a:latin typeface="Arial" panose="020B0604020202020204" pitchFamily="34" charset="0"/>
              <a:cs typeface="Arial" panose="020B0604020202020204" pitchFamily="34" charset="0"/>
            </a:rPr>
            <a:t>Information from Adult Social Services shows 55 autistic adults in receipt of services, however……. </a:t>
          </a:r>
        </a:p>
      </dgm:t>
    </dgm:pt>
    <dgm:pt modelId="{E5165B22-0C77-4F28-B9EF-B8B22E133EEA}" type="parTrans" cxnId="{25ADBED2-2BC8-4CB5-AE02-EE1A0C6C9B34}">
      <dgm:prSet/>
      <dgm:spPr/>
      <dgm:t>
        <a:bodyPr/>
        <a:lstStyle/>
        <a:p>
          <a:endParaRPr lang="en-GB"/>
        </a:p>
      </dgm:t>
    </dgm:pt>
    <dgm:pt modelId="{A6BC6E81-A23D-48A7-98C3-7B6192E14FEE}" type="sibTrans" cxnId="{25ADBED2-2BC8-4CB5-AE02-EE1A0C6C9B34}">
      <dgm:prSet/>
      <dgm:spPr/>
      <dgm:t>
        <a:bodyPr/>
        <a:lstStyle/>
        <a:p>
          <a:endParaRPr lang="en-GB"/>
        </a:p>
      </dgm:t>
    </dgm:pt>
    <dgm:pt modelId="{1CAA15EF-1F49-43F1-88CA-6085007589E5}">
      <dgm:prSet custT="1"/>
      <dgm:spPr>
        <a:solidFill>
          <a:srgbClr val="FFC000"/>
        </a:solidFill>
      </dgm:spPr>
      <dgm:t>
        <a:bodyPr/>
        <a:lstStyle/>
        <a:p>
          <a:pPr>
            <a:buFont typeface="Symbol" panose="05050102010706020507" pitchFamily="18" charset="2"/>
            <a:buChar char=""/>
          </a:pPr>
          <a:r>
            <a:rPr lang="en-GB" sz="1600">
              <a:solidFill>
                <a:schemeClr val="tx1"/>
              </a:solidFill>
              <a:latin typeface="Arial" panose="020B0604020202020204" pitchFamily="34" charset="0"/>
              <a:cs typeface="Arial" panose="020B0604020202020204" pitchFamily="34" charset="0"/>
            </a:rPr>
            <a:t>Autism as a primary reason of support is not systematically collected on Bury’s information systems.</a:t>
          </a:r>
        </a:p>
      </dgm:t>
    </dgm:pt>
    <dgm:pt modelId="{9FE646A7-F7F0-4DA5-850D-F1AFA887DF36}" type="parTrans" cxnId="{0EAD861B-A2B1-4306-A0B5-6F1416C1739C}">
      <dgm:prSet/>
      <dgm:spPr/>
      <dgm:t>
        <a:bodyPr/>
        <a:lstStyle/>
        <a:p>
          <a:endParaRPr lang="en-GB"/>
        </a:p>
      </dgm:t>
    </dgm:pt>
    <dgm:pt modelId="{F5D152A4-17CD-4EA3-BFFC-2426448397D9}" type="sibTrans" cxnId="{0EAD861B-A2B1-4306-A0B5-6F1416C1739C}">
      <dgm:prSet/>
      <dgm:spPr/>
      <dgm:t>
        <a:bodyPr/>
        <a:lstStyle/>
        <a:p>
          <a:endParaRPr lang="en-GB"/>
        </a:p>
      </dgm:t>
    </dgm:pt>
    <dgm:pt modelId="{2E5AE33A-8F8B-49E6-A2DC-709B68244FFC}">
      <dgm:prSet custT="1"/>
      <dgm:spPr>
        <a:solidFill>
          <a:schemeClr val="bg2">
            <a:lumMod val="75000"/>
          </a:schemeClr>
        </a:solidFill>
      </dgm:spPr>
      <dgm:t>
        <a:bodyPr/>
        <a:lstStyle/>
        <a:p>
          <a:r>
            <a:rPr lang="en-GB" sz="1600" b="0" i="0">
              <a:solidFill>
                <a:schemeClr val="tx1"/>
              </a:solidFill>
              <a:latin typeface="Arial" panose="020B0604020202020204" pitchFamily="34" charset="0"/>
              <a:cs typeface="Arial" panose="020B0604020202020204" pitchFamily="34" charset="0"/>
            </a:rPr>
            <a:t>“Average waiting time in Greater Manchester for a diagnosis &gt; 16 months</a:t>
          </a:r>
        </a:p>
      </dgm:t>
    </dgm:pt>
    <dgm:pt modelId="{7EE8D1AA-75A2-422D-BE56-8E43FD64D47D}" type="parTrans" cxnId="{F63B2B7D-D738-4EDC-A039-84606B8C78E0}">
      <dgm:prSet/>
      <dgm:spPr/>
      <dgm:t>
        <a:bodyPr/>
        <a:lstStyle/>
        <a:p>
          <a:endParaRPr lang="en-GB"/>
        </a:p>
      </dgm:t>
    </dgm:pt>
    <dgm:pt modelId="{95D9A040-44FF-4D68-8C62-D8A0727D5006}" type="sibTrans" cxnId="{F63B2B7D-D738-4EDC-A039-84606B8C78E0}">
      <dgm:prSet/>
      <dgm:spPr/>
      <dgm:t>
        <a:bodyPr/>
        <a:lstStyle/>
        <a:p>
          <a:endParaRPr lang="en-GB"/>
        </a:p>
      </dgm:t>
    </dgm:pt>
    <dgm:pt modelId="{ECFEFD41-C38F-48CE-AFBA-626037FA7CAC}">
      <dgm:prSet custT="1"/>
      <dgm:spPr>
        <a:solidFill>
          <a:srgbClr val="0088EE"/>
        </a:solidFill>
      </dgm:spPr>
      <dgm:t>
        <a:bodyPr/>
        <a:lstStyle/>
        <a:p>
          <a:r>
            <a:rPr lang="en-GB" sz="1600" b="0" i="0">
              <a:latin typeface="Arial" panose="020B0604020202020204" pitchFamily="34" charset="0"/>
              <a:cs typeface="Arial" panose="020B0604020202020204" pitchFamily="34" charset="0"/>
            </a:rPr>
            <a:t>7 out of 10 autistic people have a mental health condition e.g. OCD, anxiety, ADHD</a:t>
          </a:r>
          <a:endParaRPr lang="en-GB" sz="1600"/>
        </a:p>
      </dgm:t>
    </dgm:pt>
    <dgm:pt modelId="{B2874D2C-1C41-4517-83A5-D2AA918C84C1}" type="parTrans" cxnId="{93D88219-BA84-4AF9-98CB-11D3B8A497CB}">
      <dgm:prSet/>
      <dgm:spPr/>
      <dgm:t>
        <a:bodyPr/>
        <a:lstStyle/>
        <a:p>
          <a:endParaRPr lang="en-GB"/>
        </a:p>
      </dgm:t>
    </dgm:pt>
    <dgm:pt modelId="{B792624F-B178-4E9D-B393-DC9E03FE8759}" type="sibTrans" cxnId="{93D88219-BA84-4AF9-98CB-11D3B8A497CB}">
      <dgm:prSet/>
      <dgm:spPr/>
      <dgm:t>
        <a:bodyPr/>
        <a:lstStyle/>
        <a:p>
          <a:endParaRPr lang="en-GB"/>
        </a:p>
      </dgm:t>
    </dgm:pt>
    <dgm:pt modelId="{AB24783B-F115-492A-8425-BD65EAC4CBA2}">
      <dgm:prSet custT="1"/>
      <dgm:spPr>
        <a:solidFill>
          <a:srgbClr val="FFC000"/>
        </a:solidFill>
      </dgm:spPr>
      <dgm:t>
        <a:bodyPr/>
        <a:lstStyle/>
        <a:p>
          <a:r>
            <a:rPr lang="en-GB" sz="1600" b="0" i="0">
              <a:solidFill>
                <a:schemeClr val="tx1"/>
              </a:solidFill>
              <a:latin typeface="Arial" panose="020B0604020202020204" pitchFamily="34" charset="0"/>
              <a:cs typeface="Arial" panose="020B0604020202020204" pitchFamily="34" charset="0"/>
            </a:rPr>
            <a:t>4 in 10 autistic people have a learning disability</a:t>
          </a:r>
        </a:p>
      </dgm:t>
    </dgm:pt>
    <dgm:pt modelId="{BAE5B9FB-4AC5-44F9-B6DA-78B518CB8DD2}" type="parTrans" cxnId="{6A42C8B9-B6EC-441E-AA88-7F322705F207}">
      <dgm:prSet/>
      <dgm:spPr/>
      <dgm:t>
        <a:bodyPr/>
        <a:lstStyle/>
        <a:p>
          <a:endParaRPr lang="en-GB"/>
        </a:p>
      </dgm:t>
    </dgm:pt>
    <dgm:pt modelId="{38B1640A-6E75-4FA6-BDAB-2A44CF4300F7}" type="sibTrans" cxnId="{6A42C8B9-B6EC-441E-AA88-7F322705F207}">
      <dgm:prSet/>
      <dgm:spPr/>
      <dgm:t>
        <a:bodyPr/>
        <a:lstStyle/>
        <a:p>
          <a:endParaRPr lang="en-GB"/>
        </a:p>
      </dgm:t>
    </dgm:pt>
    <dgm:pt modelId="{4BFDB081-9D75-4402-99B6-00173DAEF50F}" type="pres">
      <dgm:prSet presAssocID="{1FE80833-D9C7-481B-B5CB-48917C9BE271}" presName="diagram" presStyleCnt="0">
        <dgm:presLayoutVars>
          <dgm:dir/>
          <dgm:resizeHandles val="exact"/>
        </dgm:presLayoutVars>
      </dgm:prSet>
      <dgm:spPr/>
    </dgm:pt>
    <dgm:pt modelId="{BD1CED83-95A8-4B32-84B8-633234D289E9}" type="pres">
      <dgm:prSet presAssocID="{47C6AB30-5A5F-4B80-8C91-9DF873AB4C45}" presName="node" presStyleLbl="node1" presStyleIdx="0" presStyleCnt="10" custScaleX="161524" custScaleY="131016" custLinFactX="37993" custLinFactNeighborX="100000" custLinFactNeighborY="-177">
        <dgm:presLayoutVars>
          <dgm:bulletEnabled val="1"/>
        </dgm:presLayoutVars>
      </dgm:prSet>
      <dgm:spPr/>
    </dgm:pt>
    <dgm:pt modelId="{E6C6AAC2-4F51-4916-92CC-70D93629B839}" type="pres">
      <dgm:prSet presAssocID="{D35C8A49-A31B-4F02-AF0B-4A46E542AC98}" presName="sibTrans" presStyleCnt="0"/>
      <dgm:spPr/>
    </dgm:pt>
    <dgm:pt modelId="{E0B91CB6-A1E6-43FD-B96C-68A2412C9826}" type="pres">
      <dgm:prSet presAssocID="{07D26568-C612-4159-8B97-10FE27640032}" presName="node" presStyleLbl="node1" presStyleIdx="1" presStyleCnt="10" custScaleX="132842" custScaleY="113898" custLinFactX="-100000" custLinFactNeighborX="-107761" custLinFactNeighborY="-28088">
        <dgm:presLayoutVars>
          <dgm:bulletEnabled val="1"/>
        </dgm:presLayoutVars>
      </dgm:prSet>
      <dgm:spPr/>
    </dgm:pt>
    <dgm:pt modelId="{81C5AF13-B65B-41B2-A63D-EDA6ADE2AE12}" type="pres">
      <dgm:prSet presAssocID="{0E6E28DA-8ED9-4928-A371-61B12EB8C6D2}" presName="sibTrans" presStyleCnt="0"/>
      <dgm:spPr/>
    </dgm:pt>
    <dgm:pt modelId="{59DAEBAD-6C12-475A-8951-FA78C4B85C0C}" type="pres">
      <dgm:prSet presAssocID="{1261B69B-05EF-4481-89D7-5BD0CAEF3F29}" presName="node" presStyleLbl="node1" presStyleIdx="2" presStyleCnt="10" custScaleX="147884" custLinFactY="5030" custLinFactNeighborX="16918" custLinFactNeighborY="100000">
        <dgm:presLayoutVars>
          <dgm:bulletEnabled val="1"/>
        </dgm:presLayoutVars>
      </dgm:prSet>
      <dgm:spPr/>
    </dgm:pt>
    <dgm:pt modelId="{5C7E07A7-C6E7-48E6-AA3C-CDAD78828276}" type="pres">
      <dgm:prSet presAssocID="{0C30BD66-E286-489E-95A5-20B5ED8A185C}" presName="sibTrans" presStyleCnt="0"/>
      <dgm:spPr/>
    </dgm:pt>
    <dgm:pt modelId="{2B141AB2-CC54-4EB5-A74B-5BAAEED587D9}" type="pres">
      <dgm:prSet presAssocID="{1CAA15EF-1F49-43F1-88CA-6085007589E5}" presName="node" presStyleLbl="node1" presStyleIdx="3" presStyleCnt="10" custScaleX="186925" custScaleY="72076" custLinFactX="28540" custLinFactNeighborX="100000" custLinFactNeighborY="-20473">
        <dgm:presLayoutVars>
          <dgm:bulletEnabled val="1"/>
        </dgm:presLayoutVars>
      </dgm:prSet>
      <dgm:spPr/>
    </dgm:pt>
    <dgm:pt modelId="{9F90E72B-B5AD-4709-9C10-AE54D2FC27AF}" type="pres">
      <dgm:prSet presAssocID="{F5D152A4-17CD-4EA3-BFFC-2426448397D9}" presName="sibTrans" presStyleCnt="0"/>
      <dgm:spPr/>
    </dgm:pt>
    <dgm:pt modelId="{513EE456-8D1D-44EB-B43E-24584F71C167}" type="pres">
      <dgm:prSet presAssocID="{EE6CB1CD-7AC5-42B5-B07B-182A53E2E6D9}" presName="node" presStyleLbl="node1" presStyleIdx="4" presStyleCnt="10" custScaleX="121921" custLinFactX="-100000" custLinFactNeighborX="-106437" custLinFactNeighborY="-17755">
        <dgm:presLayoutVars>
          <dgm:bulletEnabled val="1"/>
        </dgm:presLayoutVars>
      </dgm:prSet>
      <dgm:spPr/>
    </dgm:pt>
    <dgm:pt modelId="{0F4FA85E-EC49-4D8C-A774-382E416B5E85}" type="pres">
      <dgm:prSet presAssocID="{A6BC6E81-A23D-48A7-98C3-7B6192E14FEE}" presName="sibTrans" presStyleCnt="0"/>
      <dgm:spPr/>
    </dgm:pt>
    <dgm:pt modelId="{BB812A13-A14D-4B34-A044-B6CA20C8F4F9}" type="pres">
      <dgm:prSet presAssocID="{CCF25017-5C60-4492-A8DB-BF5136C5C258}" presName="node" presStyleLbl="node1" presStyleIdx="5" presStyleCnt="10" custScaleX="140792" custScaleY="103967" custLinFactX="59164" custLinFactY="-68615" custLinFactNeighborX="100000" custLinFactNeighborY="-100000">
        <dgm:presLayoutVars>
          <dgm:bulletEnabled val="1"/>
        </dgm:presLayoutVars>
      </dgm:prSet>
      <dgm:spPr/>
    </dgm:pt>
    <dgm:pt modelId="{B1B737B2-1E5E-4EDD-A6E1-1EB4D07111F6}" type="pres">
      <dgm:prSet presAssocID="{C55539DC-5656-430D-801C-3D35338E648F}" presName="sibTrans" presStyleCnt="0"/>
      <dgm:spPr/>
    </dgm:pt>
    <dgm:pt modelId="{2889F96D-17FA-46B7-A7C1-3D8EF5825485}" type="pres">
      <dgm:prSet presAssocID="{B802E205-1B48-4616-AB09-6D39514539E4}" presName="node" presStyleLbl="node1" presStyleIdx="6" presStyleCnt="10" custScaleX="145335" custScaleY="102087" custLinFactX="-73395" custLinFactNeighborX="-100000" custLinFactNeighborY="177">
        <dgm:presLayoutVars>
          <dgm:bulletEnabled val="1"/>
        </dgm:presLayoutVars>
      </dgm:prSet>
      <dgm:spPr/>
    </dgm:pt>
    <dgm:pt modelId="{A3F2D2AD-A3F9-4BE0-B17D-0261E02D2A29}" type="pres">
      <dgm:prSet presAssocID="{9C5FFE62-8B36-45D8-B04D-D4FD968B1BAC}" presName="sibTrans" presStyleCnt="0"/>
      <dgm:spPr/>
    </dgm:pt>
    <dgm:pt modelId="{D87BAC21-A7D1-4AD6-9327-360A9520787E}" type="pres">
      <dgm:prSet presAssocID="{2E5AE33A-8F8B-49E6-A2DC-709B68244FFC}" presName="node" presStyleLbl="node1" presStyleIdx="7" presStyleCnt="10" custLinFactNeighborX="-5285">
        <dgm:presLayoutVars>
          <dgm:bulletEnabled val="1"/>
        </dgm:presLayoutVars>
      </dgm:prSet>
      <dgm:spPr/>
    </dgm:pt>
    <dgm:pt modelId="{6F0E8141-6073-46B7-A093-2986960BA5C7}" type="pres">
      <dgm:prSet presAssocID="{95D9A040-44FF-4D68-8C62-D8A0727D5006}" presName="sibTrans" presStyleCnt="0"/>
      <dgm:spPr/>
    </dgm:pt>
    <dgm:pt modelId="{D3AD49E3-66AC-445E-A9E1-732864B1FC84}" type="pres">
      <dgm:prSet presAssocID="{ECFEFD41-C38F-48CE-AFBA-626037FA7CAC}" presName="node" presStyleLbl="node1" presStyleIdx="8" presStyleCnt="10">
        <dgm:presLayoutVars>
          <dgm:bulletEnabled val="1"/>
        </dgm:presLayoutVars>
      </dgm:prSet>
      <dgm:spPr/>
    </dgm:pt>
    <dgm:pt modelId="{26726BD3-0558-4914-A71F-23EB7D3772FA}" type="pres">
      <dgm:prSet presAssocID="{B792624F-B178-4E9D-B393-DC9E03FE8759}" presName="sibTrans" presStyleCnt="0"/>
      <dgm:spPr/>
    </dgm:pt>
    <dgm:pt modelId="{95BF7917-C321-423A-85E4-50A5F809BE13}" type="pres">
      <dgm:prSet presAssocID="{AB24783B-F115-492A-8425-BD65EAC4CBA2}" presName="node" presStyleLbl="node1" presStyleIdx="9" presStyleCnt="10" custLinFactNeighborX="9443" custLinFactNeighborY="1220">
        <dgm:presLayoutVars>
          <dgm:bulletEnabled val="1"/>
        </dgm:presLayoutVars>
      </dgm:prSet>
      <dgm:spPr/>
    </dgm:pt>
  </dgm:ptLst>
  <dgm:cxnLst>
    <dgm:cxn modelId="{5D3B2B05-C2EC-46D9-BA57-97E3F54DF4C6}" type="presOf" srcId="{AB24783B-F115-492A-8425-BD65EAC4CBA2}" destId="{95BF7917-C321-423A-85E4-50A5F809BE13}" srcOrd="0" destOrd="0" presId="urn:microsoft.com/office/officeart/2005/8/layout/default"/>
    <dgm:cxn modelId="{93D88219-BA84-4AF9-98CB-11D3B8A497CB}" srcId="{1FE80833-D9C7-481B-B5CB-48917C9BE271}" destId="{ECFEFD41-C38F-48CE-AFBA-626037FA7CAC}" srcOrd="8" destOrd="0" parTransId="{B2874D2C-1C41-4517-83A5-D2AA918C84C1}" sibTransId="{B792624F-B178-4E9D-B393-DC9E03FE8759}"/>
    <dgm:cxn modelId="{A0CE2D1B-5CD0-43DB-BA9C-5C8F44001B8E}" type="presOf" srcId="{07D26568-C612-4159-8B97-10FE27640032}" destId="{E0B91CB6-A1E6-43FD-B96C-68A2412C9826}" srcOrd="0" destOrd="0" presId="urn:microsoft.com/office/officeart/2005/8/layout/default"/>
    <dgm:cxn modelId="{0EAD861B-A2B1-4306-A0B5-6F1416C1739C}" srcId="{1FE80833-D9C7-481B-B5CB-48917C9BE271}" destId="{1CAA15EF-1F49-43F1-88CA-6085007589E5}" srcOrd="3" destOrd="0" parTransId="{9FE646A7-F7F0-4DA5-850D-F1AFA887DF36}" sibTransId="{F5D152A4-17CD-4EA3-BFFC-2426448397D9}"/>
    <dgm:cxn modelId="{C0340824-7EF3-4AC3-9232-F6EA8254DC03}" srcId="{1FE80833-D9C7-481B-B5CB-48917C9BE271}" destId="{CCF25017-5C60-4492-A8DB-BF5136C5C258}" srcOrd="5" destOrd="0" parTransId="{226264CF-50F0-4A65-B39C-2976821403EE}" sibTransId="{C55539DC-5656-430D-801C-3D35338E648F}"/>
    <dgm:cxn modelId="{11AC3924-6B3E-467D-AD77-47EB56C71421}" srcId="{1FE80833-D9C7-481B-B5CB-48917C9BE271}" destId="{1261B69B-05EF-4481-89D7-5BD0CAEF3F29}" srcOrd="2" destOrd="0" parTransId="{17E0BEDF-0A5D-4C4B-8E8D-A148979594A6}" sibTransId="{0C30BD66-E286-489E-95A5-20B5ED8A185C}"/>
    <dgm:cxn modelId="{459F0E5E-B943-496A-99B6-83CF8D0D73DB}" type="presOf" srcId="{CCF25017-5C60-4492-A8DB-BF5136C5C258}" destId="{BB812A13-A14D-4B34-A044-B6CA20C8F4F9}" srcOrd="0" destOrd="0" presId="urn:microsoft.com/office/officeart/2005/8/layout/default"/>
    <dgm:cxn modelId="{3EC14B6A-9E01-4690-AB08-8F5EF4C26D8D}" srcId="{1FE80833-D9C7-481B-B5CB-48917C9BE271}" destId="{B802E205-1B48-4616-AB09-6D39514539E4}" srcOrd="6" destOrd="0" parTransId="{4476AD03-6880-488D-9D15-0404499D8EC0}" sibTransId="{9C5FFE62-8B36-45D8-B04D-D4FD968B1BAC}"/>
    <dgm:cxn modelId="{73360D6B-C883-4B54-987E-4054732ED98C}" type="presOf" srcId="{1FE80833-D9C7-481B-B5CB-48917C9BE271}" destId="{4BFDB081-9D75-4402-99B6-00173DAEF50F}" srcOrd="0" destOrd="0" presId="urn:microsoft.com/office/officeart/2005/8/layout/default"/>
    <dgm:cxn modelId="{B6403C4C-3EF3-4842-B5C3-1D4D8A824B53}" srcId="{1FE80833-D9C7-481B-B5CB-48917C9BE271}" destId="{47C6AB30-5A5F-4B80-8C91-9DF873AB4C45}" srcOrd="0" destOrd="0" parTransId="{F9D628B6-A144-4E6C-9294-9CEF0F8C8D1C}" sibTransId="{D35C8A49-A31B-4F02-AF0B-4A46E542AC98}"/>
    <dgm:cxn modelId="{F63B2B7D-D738-4EDC-A039-84606B8C78E0}" srcId="{1FE80833-D9C7-481B-B5CB-48917C9BE271}" destId="{2E5AE33A-8F8B-49E6-A2DC-709B68244FFC}" srcOrd="7" destOrd="0" parTransId="{7EE8D1AA-75A2-422D-BE56-8E43FD64D47D}" sibTransId="{95D9A040-44FF-4D68-8C62-D8A0727D5006}"/>
    <dgm:cxn modelId="{DDE5727F-D3CA-4BC4-9864-E04A7DF3D45D}" type="presOf" srcId="{EE6CB1CD-7AC5-42B5-B07B-182A53E2E6D9}" destId="{513EE456-8D1D-44EB-B43E-24584F71C167}" srcOrd="0" destOrd="0" presId="urn:microsoft.com/office/officeart/2005/8/layout/default"/>
    <dgm:cxn modelId="{FF6E1E9D-4C87-48CA-AD62-0190295E8ED8}" type="presOf" srcId="{1261B69B-05EF-4481-89D7-5BD0CAEF3F29}" destId="{59DAEBAD-6C12-475A-8951-FA78C4B85C0C}" srcOrd="0" destOrd="0" presId="urn:microsoft.com/office/officeart/2005/8/layout/default"/>
    <dgm:cxn modelId="{92BCBAA3-DC16-4ABA-B78D-93DCD0BFE977}" type="presOf" srcId="{B802E205-1B48-4616-AB09-6D39514539E4}" destId="{2889F96D-17FA-46B7-A7C1-3D8EF5825485}" srcOrd="0" destOrd="0" presId="urn:microsoft.com/office/officeart/2005/8/layout/default"/>
    <dgm:cxn modelId="{41607DB0-F798-446F-8858-6BABDC97CE9A}" type="presOf" srcId="{2E5AE33A-8F8B-49E6-A2DC-709B68244FFC}" destId="{D87BAC21-A7D1-4AD6-9327-360A9520787E}" srcOrd="0" destOrd="0" presId="urn:microsoft.com/office/officeart/2005/8/layout/default"/>
    <dgm:cxn modelId="{6A42C8B9-B6EC-441E-AA88-7F322705F207}" srcId="{1FE80833-D9C7-481B-B5CB-48917C9BE271}" destId="{AB24783B-F115-492A-8425-BD65EAC4CBA2}" srcOrd="9" destOrd="0" parTransId="{BAE5B9FB-4AC5-44F9-B6DA-78B518CB8DD2}" sibTransId="{38B1640A-6E75-4FA6-BDAB-2A44CF4300F7}"/>
    <dgm:cxn modelId="{25ADBED2-2BC8-4CB5-AE02-EE1A0C6C9B34}" srcId="{1FE80833-D9C7-481B-B5CB-48917C9BE271}" destId="{EE6CB1CD-7AC5-42B5-B07B-182A53E2E6D9}" srcOrd="4" destOrd="0" parTransId="{E5165B22-0C77-4F28-B9EF-B8B22E133EEA}" sibTransId="{A6BC6E81-A23D-48A7-98C3-7B6192E14FEE}"/>
    <dgm:cxn modelId="{B373FBD5-DB4C-48FD-B480-8E1070934BC8}" type="presOf" srcId="{1CAA15EF-1F49-43F1-88CA-6085007589E5}" destId="{2B141AB2-CC54-4EB5-A74B-5BAAEED587D9}" srcOrd="0" destOrd="0" presId="urn:microsoft.com/office/officeart/2005/8/layout/default"/>
    <dgm:cxn modelId="{3F9134D8-9BF3-44F6-A88E-1BE9E0E60EBD}" srcId="{1FE80833-D9C7-481B-B5CB-48917C9BE271}" destId="{07D26568-C612-4159-8B97-10FE27640032}" srcOrd="1" destOrd="0" parTransId="{05D8C44D-516D-46A4-845A-7261271A6AC3}" sibTransId="{0E6E28DA-8ED9-4928-A371-61B12EB8C6D2}"/>
    <dgm:cxn modelId="{E07D5AE2-11C1-4DC6-ADFC-878ED387970C}" type="presOf" srcId="{ECFEFD41-C38F-48CE-AFBA-626037FA7CAC}" destId="{D3AD49E3-66AC-445E-A9E1-732864B1FC84}" srcOrd="0" destOrd="0" presId="urn:microsoft.com/office/officeart/2005/8/layout/default"/>
    <dgm:cxn modelId="{F36C74EB-C5DD-4DA7-A831-2251AFD3EF54}" type="presOf" srcId="{47C6AB30-5A5F-4B80-8C91-9DF873AB4C45}" destId="{BD1CED83-95A8-4B32-84B8-633234D289E9}" srcOrd="0" destOrd="0" presId="urn:microsoft.com/office/officeart/2005/8/layout/default"/>
    <dgm:cxn modelId="{43BABCE3-0C8F-4E11-A352-C9F58E33FFCC}" type="presParOf" srcId="{4BFDB081-9D75-4402-99B6-00173DAEF50F}" destId="{BD1CED83-95A8-4B32-84B8-633234D289E9}" srcOrd="0" destOrd="0" presId="urn:microsoft.com/office/officeart/2005/8/layout/default"/>
    <dgm:cxn modelId="{44F9A46D-424A-488C-949F-ECD830FCFA30}" type="presParOf" srcId="{4BFDB081-9D75-4402-99B6-00173DAEF50F}" destId="{E6C6AAC2-4F51-4916-92CC-70D93629B839}" srcOrd="1" destOrd="0" presId="urn:microsoft.com/office/officeart/2005/8/layout/default"/>
    <dgm:cxn modelId="{A612C3E8-627A-489C-B8F8-58EF4FAD7E95}" type="presParOf" srcId="{4BFDB081-9D75-4402-99B6-00173DAEF50F}" destId="{E0B91CB6-A1E6-43FD-B96C-68A2412C9826}" srcOrd="2" destOrd="0" presId="urn:microsoft.com/office/officeart/2005/8/layout/default"/>
    <dgm:cxn modelId="{C2B28037-13A6-4DF7-ACE6-043F32495340}" type="presParOf" srcId="{4BFDB081-9D75-4402-99B6-00173DAEF50F}" destId="{81C5AF13-B65B-41B2-A63D-EDA6ADE2AE12}" srcOrd="3" destOrd="0" presId="urn:microsoft.com/office/officeart/2005/8/layout/default"/>
    <dgm:cxn modelId="{D69FBE0D-6A9E-4D61-9F19-2AE7FB72165E}" type="presParOf" srcId="{4BFDB081-9D75-4402-99B6-00173DAEF50F}" destId="{59DAEBAD-6C12-475A-8951-FA78C4B85C0C}" srcOrd="4" destOrd="0" presId="urn:microsoft.com/office/officeart/2005/8/layout/default"/>
    <dgm:cxn modelId="{F2D90403-60B8-46D8-A018-1CF004FC1CA9}" type="presParOf" srcId="{4BFDB081-9D75-4402-99B6-00173DAEF50F}" destId="{5C7E07A7-C6E7-48E6-AA3C-CDAD78828276}" srcOrd="5" destOrd="0" presId="urn:microsoft.com/office/officeart/2005/8/layout/default"/>
    <dgm:cxn modelId="{AF7278D3-2E27-4EA2-826B-391650CAE61A}" type="presParOf" srcId="{4BFDB081-9D75-4402-99B6-00173DAEF50F}" destId="{2B141AB2-CC54-4EB5-A74B-5BAAEED587D9}" srcOrd="6" destOrd="0" presId="urn:microsoft.com/office/officeart/2005/8/layout/default"/>
    <dgm:cxn modelId="{14FC7D13-1094-47CA-AEB8-220E2B645758}" type="presParOf" srcId="{4BFDB081-9D75-4402-99B6-00173DAEF50F}" destId="{9F90E72B-B5AD-4709-9C10-AE54D2FC27AF}" srcOrd="7" destOrd="0" presId="urn:microsoft.com/office/officeart/2005/8/layout/default"/>
    <dgm:cxn modelId="{B791AFAA-C6A9-460D-838B-4E9C082AF97D}" type="presParOf" srcId="{4BFDB081-9D75-4402-99B6-00173DAEF50F}" destId="{513EE456-8D1D-44EB-B43E-24584F71C167}" srcOrd="8" destOrd="0" presId="urn:microsoft.com/office/officeart/2005/8/layout/default"/>
    <dgm:cxn modelId="{B2732E97-ED6A-4401-8117-CB5374490120}" type="presParOf" srcId="{4BFDB081-9D75-4402-99B6-00173DAEF50F}" destId="{0F4FA85E-EC49-4D8C-A774-382E416B5E85}" srcOrd="9" destOrd="0" presId="urn:microsoft.com/office/officeart/2005/8/layout/default"/>
    <dgm:cxn modelId="{09B7CA44-3C52-4C3F-9795-80C0D1D7F44C}" type="presParOf" srcId="{4BFDB081-9D75-4402-99B6-00173DAEF50F}" destId="{BB812A13-A14D-4B34-A044-B6CA20C8F4F9}" srcOrd="10" destOrd="0" presId="urn:microsoft.com/office/officeart/2005/8/layout/default"/>
    <dgm:cxn modelId="{5D5770F7-E448-4AB3-9B14-DA8A682FE861}" type="presParOf" srcId="{4BFDB081-9D75-4402-99B6-00173DAEF50F}" destId="{B1B737B2-1E5E-4EDD-A6E1-1EB4D07111F6}" srcOrd="11" destOrd="0" presId="urn:microsoft.com/office/officeart/2005/8/layout/default"/>
    <dgm:cxn modelId="{F42CF767-F5E9-496D-9261-A0E28ED7A078}" type="presParOf" srcId="{4BFDB081-9D75-4402-99B6-00173DAEF50F}" destId="{2889F96D-17FA-46B7-A7C1-3D8EF5825485}" srcOrd="12" destOrd="0" presId="urn:microsoft.com/office/officeart/2005/8/layout/default"/>
    <dgm:cxn modelId="{03BBE62B-D131-433C-B03F-5A1185F858C6}" type="presParOf" srcId="{4BFDB081-9D75-4402-99B6-00173DAEF50F}" destId="{A3F2D2AD-A3F9-4BE0-B17D-0261E02D2A29}" srcOrd="13" destOrd="0" presId="urn:microsoft.com/office/officeart/2005/8/layout/default"/>
    <dgm:cxn modelId="{2B6DC597-624F-4FA5-B259-8C0531405C04}" type="presParOf" srcId="{4BFDB081-9D75-4402-99B6-00173DAEF50F}" destId="{D87BAC21-A7D1-4AD6-9327-360A9520787E}" srcOrd="14" destOrd="0" presId="urn:microsoft.com/office/officeart/2005/8/layout/default"/>
    <dgm:cxn modelId="{8F7B6E6B-5DB6-457B-92FB-35E70267221E}" type="presParOf" srcId="{4BFDB081-9D75-4402-99B6-00173DAEF50F}" destId="{6F0E8141-6073-46B7-A093-2986960BA5C7}" srcOrd="15" destOrd="0" presId="urn:microsoft.com/office/officeart/2005/8/layout/default"/>
    <dgm:cxn modelId="{9FDBA957-5632-471A-8072-97D1C0F90910}" type="presParOf" srcId="{4BFDB081-9D75-4402-99B6-00173DAEF50F}" destId="{D3AD49E3-66AC-445E-A9E1-732864B1FC84}" srcOrd="16" destOrd="0" presId="urn:microsoft.com/office/officeart/2005/8/layout/default"/>
    <dgm:cxn modelId="{154F3E42-B76E-4F1E-AD11-A21C5A9E4C1B}" type="presParOf" srcId="{4BFDB081-9D75-4402-99B6-00173DAEF50F}" destId="{26726BD3-0558-4914-A71F-23EB7D3772FA}" srcOrd="17" destOrd="0" presId="urn:microsoft.com/office/officeart/2005/8/layout/default"/>
    <dgm:cxn modelId="{7B93FA0D-25DF-4DFD-A0BA-56974EACE994}" type="presParOf" srcId="{4BFDB081-9D75-4402-99B6-00173DAEF50F}" destId="{95BF7917-C321-423A-85E4-50A5F809BE13}"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E80833-D9C7-481B-B5CB-48917C9BE271}"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07D26568-C612-4159-8B97-10FE27640032}">
      <dgm:prSet custT="1"/>
      <dgm:spPr>
        <a:solidFill>
          <a:srgbClr val="FFC000"/>
        </a:solidFill>
      </dgm:spPr>
      <dgm:t>
        <a:bodyPr/>
        <a:lstStyle/>
        <a:p>
          <a:r>
            <a:rPr lang="en-GB" sz="1600">
              <a:solidFill>
                <a:schemeClr val="tx1"/>
              </a:solidFill>
              <a:latin typeface="Arial" panose="020B0604020202020204" pitchFamily="34" charset="0"/>
              <a:cs typeface="Arial" panose="020B0604020202020204" pitchFamily="34" charset="0"/>
            </a:rPr>
            <a:t>Bury residents with Learning Disabilities &amp; Autism are accepted by the LD social work team using criteria for LD.</a:t>
          </a:r>
        </a:p>
      </dgm:t>
    </dgm:pt>
    <dgm:pt modelId="{05D8C44D-516D-46A4-845A-7261271A6AC3}" type="parTrans" cxnId="{3F9134D8-9BF3-44F6-A88E-1BE9E0E60EBD}">
      <dgm:prSet/>
      <dgm:spPr/>
      <dgm:t>
        <a:bodyPr/>
        <a:lstStyle/>
        <a:p>
          <a:endParaRPr lang="en-GB"/>
        </a:p>
      </dgm:t>
    </dgm:pt>
    <dgm:pt modelId="{0E6E28DA-8ED9-4928-A371-61B12EB8C6D2}" type="sibTrans" cxnId="{3F9134D8-9BF3-44F6-A88E-1BE9E0E60EBD}">
      <dgm:prSet/>
      <dgm:spPr/>
      <dgm:t>
        <a:bodyPr/>
        <a:lstStyle/>
        <a:p>
          <a:endParaRPr lang="en-GB"/>
        </a:p>
      </dgm:t>
    </dgm:pt>
    <dgm:pt modelId="{47C6AB30-5A5F-4B80-8C91-9DF873AB4C45}">
      <dgm:prSet custT="1"/>
      <dgm:spPr>
        <a:solidFill>
          <a:schemeClr val="bg2">
            <a:lumMod val="75000"/>
          </a:schemeClr>
        </a:solidFill>
      </dgm:spPr>
      <dgm:t>
        <a:bodyPr/>
        <a:lstStyle/>
        <a:p>
          <a:r>
            <a:rPr lang="en-GB" sz="1600">
              <a:solidFill>
                <a:schemeClr val="tx1"/>
              </a:solidFill>
              <a:latin typeface="Arial" panose="020B0604020202020204" pitchFamily="34" charset="0"/>
              <a:cs typeface="Arial" panose="020B0604020202020204" pitchFamily="34" charset="0"/>
            </a:rPr>
            <a:t>Bury residents with Mental Health issues and autism are seen by the Community Mental Health team, using criteria for Mental Health services</a:t>
          </a:r>
        </a:p>
      </dgm:t>
    </dgm:pt>
    <dgm:pt modelId="{F9D628B6-A144-4E6C-9294-9CEF0F8C8D1C}" type="parTrans" cxnId="{B6403C4C-3EF3-4842-B5C3-1D4D8A824B53}">
      <dgm:prSet/>
      <dgm:spPr/>
      <dgm:t>
        <a:bodyPr/>
        <a:lstStyle/>
        <a:p>
          <a:endParaRPr lang="en-GB"/>
        </a:p>
      </dgm:t>
    </dgm:pt>
    <dgm:pt modelId="{D35C8A49-A31B-4F02-AF0B-4A46E542AC98}" type="sibTrans" cxnId="{B6403C4C-3EF3-4842-B5C3-1D4D8A824B53}">
      <dgm:prSet/>
      <dgm:spPr/>
      <dgm:t>
        <a:bodyPr/>
        <a:lstStyle/>
        <a:p>
          <a:endParaRPr lang="en-GB"/>
        </a:p>
      </dgm:t>
    </dgm:pt>
    <dgm:pt modelId="{CCF25017-5C60-4492-A8DB-BF5136C5C258}">
      <dgm:prSet custT="1"/>
      <dgm:spPr>
        <a:solidFill>
          <a:srgbClr val="002060"/>
        </a:solidFill>
      </dgm:spPr>
      <dgm:t>
        <a:bodyPr/>
        <a:lstStyle/>
        <a:p>
          <a:r>
            <a:rPr lang="en-GB" sz="1600">
              <a:latin typeface="Arial" panose="020B0604020202020204" pitchFamily="34" charset="0"/>
              <a:cs typeface="Arial" panose="020B0604020202020204" pitchFamily="34" charset="0"/>
            </a:rPr>
            <a:t>People with a diagnosis of autism only are supported by the Integrated Neighbourhood Teams (INTs), in line with their generalist role</a:t>
          </a:r>
        </a:p>
      </dgm:t>
    </dgm:pt>
    <dgm:pt modelId="{226264CF-50F0-4A65-B39C-2976821403EE}" type="parTrans" cxnId="{C0340824-7EF3-4AC3-9232-F6EA8254DC03}">
      <dgm:prSet/>
      <dgm:spPr/>
      <dgm:t>
        <a:bodyPr/>
        <a:lstStyle/>
        <a:p>
          <a:endParaRPr lang="en-GB"/>
        </a:p>
      </dgm:t>
    </dgm:pt>
    <dgm:pt modelId="{C55539DC-5656-430D-801C-3D35338E648F}" type="sibTrans" cxnId="{C0340824-7EF3-4AC3-9232-F6EA8254DC03}">
      <dgm:prSet/>
      <dgm:spPr/>
      <dgm:t>
        <a:bodyPr/>
        <a:lstStyle/>
        <a:p>
          <a:endParaRPr lang="en-GB"/>
        </a:p>
      </dgm:t>
    </dgm:pt>
    <dgm:pt modelId="{1261B69B-05EF-4481-89D7-5BD0CAEF3F29}">
      <dgm:prSet custT="1"/>
      <dgm:spPr>
        <a:solidFill>
          <a:schemeClr val="bg2">
            <a:lumMod val="75000"/>
          </a:schemeClr>
        </a:solidFill>
      </dgm:spPr>
      <dgm:t>
        <a:bodyPr/>
        <a:lstStyle/>
        <a:p>
          <a:pPr>
            <a:buFont typeface="Symbol" panose="05050102010706020507" pitchFamily="18" charset="2"/>
            <a:buChar char=""/>
          </a:pPr>
          <a:r>
            <a:rPr lang="en-GB" sz="1600">
              <a:solidFill>
                <a:schemeClr val="tx1"/>
              </a:solidFill>
              <a:latin typeface="Arial" panose="020B0604020202020204" pitchFamily="34" charset="0"/>
              <a:cs typeface="Arial" panose="020B0604020202020204" pitchFamily="34" charset="0"/>
            </a:rPr>
            <a:t>We have an autism coproduction network (Spectrum Gaming) but have a gap in capturing voices of Bury autistic adults.</a:t>
          </a:r>
        </a:p>
      </dgm:t>
    </dgm:pt>
    <dgm:pt modelId="{17E0BEDF-0A5D-4C4B-8E8D-A148979594A6}" type="parTrans" cxnId="{11AC3924-6B3E-467D-AD77-47EB56C71421}">
      <dgm:prSet/>
      <dgm:spPr/>
      <dgm:t>
        <a:bodyPr/>
        <a:lstStyle/>
        <a:p>
          <a:endParaRPr lang="en-GB"/>
        </a:p>
      </dgm:t>
    </dgm:pt>
    <dgm:pt modelId="{0C30BD66-E286-489E-95A5-20B5ED8A185C}" type="sibTrans" cxnId="{11AC3924-6B3E-467D-AD77-47EB56C71421}">
      <dgm:prSet/>
      <dgm:spPr/>
      <dgm:t>
        <a:bodyPr/>
        <a:lstStyle/>
        <a:p>
          <a:endParaRPr lang="en-GB"/>
        </a:p>
      </dgm:t>
    </dgm:pt>
    <dgm:pt modelId="{EE6CB1CD-7AC5-42B5-B07B-182A53E2E6D9}">
      <dgm:prSet custT="1"/>
      <dgm:spPr>
        <a:solidFill>
          <a:srgbClr val="002060"/>
        </a:solidFill>
      </dgm:spPr>
      <dgm:t>
        <a:bodyPr/>
        <a:lstStyle/>
        <a:p>
          <a:r>
            <a:rPr lang="en-GB" sz="1600">
              <a:latin typeface="Arial" panose="020B0604020202020204" pitchFamily="34" charset="0"/>
              <a:cs typeface="Arial" panose="020B0604020202020204" pitchFamily="34" charset="0"/>
            </a:rPr>
            <a:t>We buy advice and support from GM Autism Consortium; and highlight support services from national and local organisations </a:t>
          </a:r>
        </a:p>
      </dgm:t>
    </dgm:pt>
    <dgm:pt modelId="{E5165B22-0C77-4F28-B9EF-B8B22E133EEA}" type="parTrans" cxnId="{25ADBED2-2BC8-4CB5-AE02-EE1A0C6C9B34}">
      <dgm:prSet/>
      <dgm:spPr/>
      <dgm:t>
        <a:bodyPr/>
        <a:lstStyle/>
        <a:p>
          <a:endParaRPr lang="en-GB"/>
        </a:p>
      </dgm:t>
    </dgm:pt>
    <dgm:pt modelId="{A6BC6E81-A23D-48A7-98C3-7B6192E14FEE}" type="sibTrans" cxnId="{25ADBED2-2BC8-4CB5-AE02-EE1A0C6C9B34}">
      <dgm:prSet/>
      <dgm:spPr/>
      <dgm:t>
        <a:bodyPr/>
        <a:lstStyle/>
        <a:p>
          <a:endParaRPr lang="en-GB"/>
        </a:p>
      </dgm:t>
    </dgm:pt>
    <dgm:pt modelId="{1CAA15EF-1F49-43F1-88CA-6085007589E5}">
      <dgm:prSet custT="1"/>
      <dgm:spPr>
        <a:solidFill>
          <a:srgbClr val="FFC000"/>
        </a:solidFill>
      </dgm:spPr>
      <dgm:t>
        <a:bodyPr/>
        <a:lstStyle/>
        <a:p>
          <a:pPr>
            <a:buFont typeface="Symbol" panose="05050102010706020507" pitchFamily="18" charset="2"/>
            <a:buChar char=""/>
          </a:pPr>
          <a:r>
            <a:rPr lang="en-GB" sz="1600">
              <a:solidFill>
                <a:schemeClr val="tx1"/>
              </a:solidFill>
              <a:latin typeface="Arial" panose="020B0604020202020204" pitchFamily="34" charset="0"/>
              <a:cs typeface="Arial" panose="020B0604020202020204" pitchFamily="34" charset="0"/>
            </a:rPr>
            <a:t>The way in which </a:t>
          </a:r>
          <a:r>
            <a:rPr lang="en-GB" sz="1600" err="1">
              <a:solidFill>
                <a:schemeClr val="tx1"/>
              </a:solidFill>
              <a:latin typeface="Arial" panose="020B0604020202020204" pitchFamily="34" charset="0"/>
              <a:cs typeface="Arial" panose="020B0604020202020204" pitchFamily="34" charset="0"/>
            </a:rPr>
            <a:t>Bury’s</a:t>
          </a:r>
          <a:r>
            <a:rPr lang="en-GB" sz="1600">
              <a:solidFill>
                <a:schemeClr val="tx1"/>
              </a:solidFill>
              <a:latin typeface="Arial" panose="020B0604020202020204" pitchFamily="34" charset="0"/>
              <a:cs typeface="Arial" panose="020B0604020202020204" pitchFamily="34" charset="0"/>
            </a:rPr>
            <a:t> ASC Teams work is not uncommon; but does have the following implications for autistic people:</a:t>
          </a:r>
        </a:p>
      </dgm:t>
    </dgm:pt>
    <dgm:pt modelId="{9FE646A7-F7F0-4DA5-850D-F1AFA887DF36}" type="parTrans" cxnId="{0EAD861B-A2B1-4306-A0B5-6F1416C1739C}">
      <dgm:prSet/>
      <dgm:spPr/>
      <dgm:t>
        <a:bodyPr/>
        <a:lstStyle/>
        <a:p>
          <a:endParaRPr lang="en-GB"/>
        </a:p>
      </dgm:t>
    </dgm:pt>
    <dgm:pt modelId="{F5D152A4-17CD-4EA3-BFFC-2426448397D9}" type="sibTrans" cxnId="{0EAD861B-A2B1-4306-A0B5-6F1416C1739C}">
      <dgm:prSet/>
      <dgm:spPr/>
      <dgm:t>
        <a:bodyPr/>
        <a:lstStyle/>
        <a:p>
          <a:endParaRPr lang="en-GB"/>
        </a:p>
      </dgm:t>
    </dgm:pt>
    <dgm:pt modelId="{2E5AE33A-8F8B-49E6-A2DC-709B68244FFC}">
      <dgm:prSet custT="1"/>
      <dgm:spPr>
        <a:solidFill>
          <a:schemeClr val="bg2">
            <a:lumMod val="75000"/>
          </a:schemeClr>
        </a:solidFill>
      </dgm:spPr>
      <dgm:t>
        <a:bodyPr/>
        <a:lstStyle/>
        <a:p>
          <a:r>
            <a:rPr lang="en-GB" sz="1600" b="0" i="0">
              <a:solidFill>
                <a:schemeClr val="tx1"/>
              </a:solidFill>
              <a:latin typeface="Arial" panose="020B0604020202020204" pitchFamily="34" charset="0"/>
              <a:cs typeface="Arial" panose="020B0604020202020204" pitchFamily="34" charset="0"/>
            </a:rPr>
            <a:t>Referral pathways for autistic people (and professionals) may be confusing, given 4/10 autistic people have LD</a:t>
          </a:r>
        </a:p>
      </dgm:t>
    </dgm:pt>
    <dgm:pt modelId="{7EE8D1AA-75A2-422D-BE56-8E43FD64D47D}" type="parTrans" cxnId="{F63B2B7D-D738-4EDC-A039-84606B8C78E0}">
      <dgm:prSet/>
      <dgm:spPr/>
      <dgm:t>
        <a:bodyPr/>
        <a:lstStyle/>
        <a:p>
          <a:endParaRPr lang="en-GB"/>
        </a:p>
      </dgm:t>
    </dgm:pt>
    <dgm:pt modelId="{95D9A040-44FF-4D68-8C62-D8A0727D5006}" type="sibTrans" cxnId="{F63B2B7D-D738-4EDC-A039-84606B8C78E0}">
      <dgm:prSet/>
      <dgm:spPr/>
      <dgm:t>
        <a:bodyPr/>
        <a:lstStyle/>
        <a:p>
          <a:endParaRPr lang="en-GB"/>
        </a:p>
      </dgm:t>
    </dgm:pt>
    <dgm:pt modelId="{ECFEFD41-C38F-48CE-AFBA-626037FA7CAC}">
      <dgm:prSet custT="1"/>
      <dgm:spPr>
        <a:solidFill>
          <a:srgbClr val="0088EE"/>
        </a:solidFill>
      </dgm:spPr>
      <dgm:t>
        <a:bodyPr/>
        <a:lstStyle/>
        <a:p>
          <a:r>
            <a:rPr lang="en-GB" sz="1600">
              <a:latin typeface="Arial" panose="020B0604020202020204" pitchFamily="34" charset="0"/>
              <a:cs typeface="Arial" panose="020B0604020202020204" pitchFamily="34" charset="0"/>
            </a:rPr>
            <a:t>Referrals to the LD team and CMHT teams do not primarily support a person’s autism – the support is for the co-occurring conditions</a:t>
          </a:r>
        </a:p>
      </dgm:t>
    </dgm:pt>
    <dgm:pt modelId="{B2874D2C-1C41-4517-83A5-D2AA918C84C1}" type="parTrans" cxnId="{93D88219-BA84-4AF9-98CB-11D3B8A497CB}">
      <dgm:prSet/>
      <dgm:spPr/>
      <dgm:t>
        <a:bodyPr/>
        <a:lstStyle/>
        <a:p>
          <a:endParaRPr lang="en-GB"/>
        </a:p>
      </dgm:t>
    </dgm:pt>
    <dgm:pt modelId="{B792624F-B178-4E9D-B393-DC9E03FE8759}" type="sibTrans" cxnId="{93D88219-BA84-4AF9-98CB-11D3B8A497CB}">
      <dgm:prSet/>
      <dgm:spPr/>
      <dgm:t>
        <a:bodyPr/>
        <a:lstStyle/>
        <a:p>
          <a:endParaRPr lang="en-GB"/>
        </a:p>
      </dgm:t>
    </dgm:pt>
    <dgm:pt modelId="{AB24783B-F115-492A-8425-BD65EAC4CBA2}">
      <dgm:prSet custT="1"/>
      <dgm:spPr>
        <a:solidFill>
          <a:srgbClr val="FFC000"/>
        </a:solidFill>
      </dgm:spPr>
      <dgm:t>
        <a:bodyPr/>
        <a:lstStyle/>
        <a:p>
          <a:r>
            <a:rPr lang="en-GB" sz="1600" b="0" i="0">
              <a:solidFill>
                <a:schemeClr val="tx1"/>
              </a:solidFill>
              <a:latin typeface="Arial" panose="020B0604020202020204" pitchFamily="34" charset="0"/>
              <a:cs typeface="Arial" panose="020B0604020202020204" pitchFamily="34" charset="0"/>
            </a:rPr>
            <a:t>Staff and commissioners have fed back about gaps in knowledge and experience</a:t>
          </a:r>
        </a:p>
      </dgm:t>
    </dgm:pt>
    <dgm:pt modelId="{BAE5B9FB-4AC5-44F9-B6DA-78B518CB8DD2}" type="parTrans" cxnId="{6A42C8B9-B6EC-441E-AA88-7F322705F207}">
      <dgm:prSet/>
      <dgm:spPr/>
      <dgm:t>
        <a:bodyPr/>
        <a:lstStyle/>
        <a:p>
          <a:endParaRPr lang="en-GB"/>
        </a:p>
      </dgm:t>
    </dgm:pt>
    <dgm:pt modelId="{38B1640A-6E75-4FA6-BDAB-2A44CF4300F7}" type="sibTrans" cxnId="{6A42C8B9-B6EC-441E-AA88-7F322705F207}">
      <dgm:prSet/>
      <dgm:spPr/>
      <dgm:t>
        <a:bodyPr/>
        <a:lstStyle/>
        <a:p>
          <a:endParaRPr lang="en-GB"/>
        </a:p>
      </dgm:t>
    </dgm:pt>
    <dgm:pt modelId="{4BFDB081-9D75-4402-99B6-00173DAEF50F}" type="pres">
      <dgm:prSet presAssocID="{1FE80833-D9C7-481B-B5CB-48917C9BE271}" presName="diagram" presStyleCnt="0">
        <dgm:presLayoutVars>
          <dgm:dir/>
          <dgm:resizeHandles val="exact"/>
        </dgm:presLayoutVars>
      </dgm:prSet>
      <dgm:spPr/>
    </dgm:pt>
    <dgm:pt modelId="{BD1CED83-95A8-4B32-84B8-633234D289E9}" type="pres">
      <dgm:prSet presAssocID="{47C6AB30-5A5F-4B80-8C91-9DF873AB4C45}" presName="node" presStyleLbl="node1" presStyleIdx="0" presStyleCnt="9" custScaleX="228781" custScaleY="115457" custLinFactX="79739" custLinFactNeighborX="100000" custLinFactNeighborY="-51201">
        <dgm:presLayoutVars>
          <dgm:bulletEnabled val="1"/>
        </dgm:presLayoutVars>
      </dgm:prSet>
      <dgm:spPr/>
    </dgm:pt>
    <dgm:pt modelId="{E6C6AAC2-4F51-4916-92CC-70D93629B839}" type="pres">
      <dgm:prSet presAssocID="{D35C8A49-A31B-4F02-AF0B-4A46E542AC98}" presName="sibTrans" presStyleCnt="0"/>
      <dgm:spPr/>
    </dgm:pt>
    <dgm:pt modelId="{E0B91CB6-A1E6-43FD-B96C-68A2412C9826}" type="pres">
      <dgm:prSet presAssocID="{07D26568-C612-4159-8B97-10FE27640032}" presName="node" presStyleLbl="node1" presStyleIdx="1" presStyleCnt="9" custScaleX="181723" custScaleY="149079" custLinFactX="-100000" custLinFactNeighborX="-178919" custLinFactNeighborY="-38726">
        <dgm:presLayoutVars>
          <dgm:bulletEnabled val="1"/>
        </dgm:presLayoutVars>
      </dgm:prSet>
      <dgm:spPr/>
    </dgm:pt>
    <dgm:pt modelId="{81C5AF13-B65B-41B2-A63D-EDA6ADE2AE12}" type="pres">
      <dgm:prSet presAssocID="{0E6E28DA-8ED9-4928-A371-61B12EB8C6D2}" presName="sibTrans" presStyleCnt="0"/>
      <dgm:spPr/>
    </dgm:pt>
    <dgm:pt modelId="{59DAEBAD-6C12-475A-8951-FA78C4B85C0C}" type="pres">
      <dgm:prSet presAssocID="{1261B69B-05EF-4481-89D7-5BD0CAEF3F29}" presName="node" presStyleLbl="node1" presStyleIdx="2" presStyleCnt="9" custScaleX="163894" custScaleY="142415" custLinFactY="62291" custLinFactNeighborX="38174" custLinFactNeighborY="100000">
        <dgm:presLayoutVars>
          <dgm:bulletEnabled val="1"/>
        </dgm:presLayoutVars>
      </dgm:prSet>
      <dgm:spPr/>
    </dgm:pt>
    <dgm:pt modelId="{5C7E07A7-C6E7-48E6-AA3C-CDAD78828276}" type="pres">
      <dgm:prSet presAssocID="{0C30BD66-E286-489E-95A5-20B5ED8A185C}" presName="sibTrans" presStyleCnt="0"/>
      <dgm:spPr/>
    </dgm:pt>
    <dgm:pt modelId="{2B141AB2-CC54-4EB5-A74B-5BAAEED587D9}" type="pres">
      <dgm:prSet presAssocID="{1CAA15EF-1F49-43F1-88CA-6085007589E5}" presName="node" presStyleLbl="node1" presStyleIdx="3" presStyleCnt="9" custScaleX="233654" custScaleY="122379" custLinFactX="100000" custLinFactNeighborX="101466" custLinFactNeighborY="-14569">
        <dgm:presLayoutVars>
          <dgm:bulletEnabled val="1"/>
        </dgm:presLayoutVars>
      </dgm:prSet>
      <dgm:spPr/>
    </dgm:pt>
    <dgm:pt modelId="{9F90E72B-B5AD-4709-9C10-AE54D2FC27AF}" type="pres">
      <dgm:prSet presAssocID="{F5D152A4-17CD-4EA3-BFFC-2426448397D9}" presName="sibTrans" presStyleCnt="0"/>
      <dgm:spPr/>
    </dgm:pt>
    <dgm:pt modelId="{513EE456-8D1D-44EB-B43E-24584F71C167}" type="pres">
      <dgm:prSet presAssocID="{EE6CB1CD-7AC5-42B5-B07B-182A53E2E6D9}" presName="node" presStyleLbl="node1" presStyleIdx="4" presStyleCnt="9" custScaleX="199474" custScaleY="114484" custLinFactX="-100000" custLinFactNeighborX="-158735" custLinFactNeighborY="-24741">
        <dgm:presLayoutVars>
          <dgm:bulletEnabled val="1"/>
        </dgm:presLayoutVars>
      </dgm:prSet>
      <dgm:spPr/>
    </dgm:pt>
    <dgm:pt modelId="{0F4FA85E-EC49-4D8C-A774-382E416B5E85}" type="pres">
      <dgm:prSet presAssocID="{A6BC6E81-A23D-48A7-98C3-7B6192E14FEE}" presName="sibTrans" presStyleCnt="0"/>
      <dgm:spPr/>
    </dgm:pt>
    <dgm:pt modelId="{BB812A13-A14D-4B34-A044-B6CA20C8F4F9}" type="pres">
      <dgm:prSet presAssocID="{CCF25017-5C60-4492-A8DB-BF5136C5C258}" presName="node" presStyleLbl="node1" presStyleIdx="5" presStyleCnt="9" custScaleX="179189" custScaleY="156498" custLinFactY="-100000" custLinFactNeighborX="11931" custLinFactNeighborY="-116748">
        <dgm:presLayoutVars>
          <dgm:bulletEnabled val="1"/>
        </dgm:presLayoutVars>
      </dgm:prSet>
      <dgm:spPr/>
    </dgm:pt>
    <dgm:pt modelId="{B1B737B2-1E5E-4EDD-A6E1-1EB4D07111F6}" type="pres">
      <dgm:prSet presAssocID="{C55539DC-5656-430D-801C-3D35338E648F}" presName="sibTrans" presStyleCnt="0"/>
      <dgm:spPr/>
    </dgm:pt>
    <dgm:pt modelId="{D87BAC21-A7D1-4AD6-9327-360A9520787E}" type="pres">
      <dgm:prSet presAssocID="{2E5AE33A-8F8B-49E6-A2DC-709B68244FFC}" presName="node" presStyleLbl="node1" presStyleIdx="6" presStyleCnt="9" custScaleX="169180" custScaleY="131871" custLinFactNeighborX="-29759" custLinFactNeighborY="32254">
        <dgm:presLayoutVars>
          <dgm:bulletEnabled val="1"/>
        </dgm:presLayoutVars>
      </dgm:prSet>
      <dgm:spPr/>
    </dgm:pt>
    <dgm:pt modelId="{6F0E8141-6073-46B7-A093-2986960BA5C7}" type="pres">
      <dgm:prSet presAssocID="{95D9A040-44FF-4D68-8C62-D8A0727D5006}" presName="sibTrans" presStyleCnt="0"/>
      <dgm:spPr/>
    </dgm:pt>
    <dgm:pt modelId="{D3AD49E3-66AC-445E-A9E1-732864B1FC84}" type="pres">
      <dgm:prSet presAssocID="{ECFEFD41-C38F-48CE-AFBA-626037FA7CAC}" presName="node" presStyleLbl="node1" presStyleIdx="7" presStyleCnt="9" custScaleX="229998" custScaleY="128899" custLinFactNeighborX="13193" custLinFactNeighborY="32814">
        <dgm:presLayoutVars>
          <dgm:bulletEnabled val="1"/>
        </dgm:presLayoutVars>
      </dgm:prSet>
      <dgm:spPr/>
    </dgm:pt>
    <dgm:pt modelId="{26726BD3-0558-4914-A71F-23EB7D3772FA}" type="pres">
      <dgm:prSet presAssocID="{B792624F-B178-4E9D-B393-DC9E03FE8759}" presName="sibTrans" presStyleCnt="0"/>
      <dgm:spPr/>
    </dgm:pt>
    <dgm:pt modelId="{95BF7917-C321-423A-85E4-50A5F809BE13}" type="pres">
      <dgm:prSet presAssocID="{AB24783B-F115-492A-8425-BD65EAC4CBA2}" presName="node" presStyleLbl="node1" presStyleIdx="8" presStyleCnt="9" custScaleX="184055" custScaleY="129240" custLinFactNeighborX="26473" custLinFactNeighborY="30938">
        <dgm:presLayoutVars>
          <dgm:bulletEnabled val="1"/>
        </dgm:presLayoutVars>
      </dgm:prSet>
      <dgm:spPr/>
    </dgm:pt>
  </dgm:ptLst>
  <dgm:cxnLst>
    <dgm:cxn modelId="{5D3B2B05-C2EC-46D9-BA57-97E3F54DF4C6}" type="presOf" srcId="{AB24783B-F115-492A-8425-BD65EAC4CBA2}" destId="{95BF7917-C321-423A-85E4-50A5F809BE13}" srcOrd="0" destOrd="0" presId="urn:microsoft.com/office/officeart/2005/8/layout/default"/>
    <dgm:cxn modelId="{93D88219-BA84-4AF9-98CB-11D3B8A497CB}" srcId="{1FE80833-D9C7-481B-B5CB-48917C9BE271}" destId="{ECFEFD41-C38F-48CE-AFBA-626037FA7CAC}" srcOrd="7" destOrd="0" parTransId="{B2874D2C-1C41-4517-83A5-D2AA918C84C1}" sibTransId="{B792624F-B178-4E9D-B393-DC9E03FE8759}"/>
    <dgm:cxn modelId="{A0CE2D1B-5CD0-43DB-BA9C-5C8F44001B8E}" type="presOf" srcId="{07D26568-C612-4159-8B97-10FE27640032}" destId="{E0B91CB6-A1E6-43FD-B96C-68A2412C9826}" srcOrd="0" destOrd="0" presId="urn:microsoft.com/office/officeart/2005/8/layout/default"/>
    <dgm:cxn modelId="{0EAD861B-A2B1-4306-A0B5-6F1416C1739C}" srcId="{1FE80833-D9C7-481B-B5CB-48917C9BE271}" destId="{1CAA15EF-1F49-43F1-88CA-6085007589E5}" srcOrd="3" destOrd="0" parTransId="{9FE646A7-F7F0-4DA5-850D-F1AFA887DF36}" sibTransId="{F5D152A4-17CD-4EA3-BFFC-2426448397D9}"/>
    <dgm:cxn modelId="{C0340824-7EF3-4AC3-9232-F6EA8254DC03}" srcId="{1FE80833-D9C7-481B-B5CB-48917C9BE271}" destId="{CCF25017-5C60-4492-A8DB-BF5136C5C258}" srcOrd="5" destOrd="0" parTransId="{226264CF-50F0-4A65-B39C-2976821403EE}" sibTransId="{C55539DC-5656-430D-801C-3D35338E648F}"/>
    <dgm:cxn modelId="{11AC3924-6B3E-467D-AD77-47EB56C71421}" srcId="{1FE80833-D9C7-481B-B5CB-48917C9BE271}" destId="{1261B69B-05EF-4481-89D7-5BD0CAEF3F29}" srcOrd="2" destOrd="0" parTransId="{17E0BEDF-0A5D-4C4B-8E8D-A148979594A6}" sibTransId="{0C30BD66-E286-489E-95A5-20B5ED8A185C}"/>
    <dgm:cxn modelId="{459F0E5E-B943-496A-99B6-83CF8D0D73DB}" type="presOf" srcId="{CCF25017-5C60-4492-A8DB-BF5136C5C258}" destId="{BB812A13-A14D-4B34-A044-B6CA20C8F4F9}" srcOrd="0" destOrd="0" presId="urn:microsoft.com/office/officeart/2005/8/layout/default"/>
    <dgm:cxn modelId="{73360D6B-C883-4B54-987E-4054732ED98C}" type="presOf" srcId="{1FE80833-D9C7-481B-B5CB-48917C9BE271}" destId="{4BFDB081-9D75-4402-99B6-00173DAEF50F}" srcOrd="0" destOrd="0" presId="urn:microsoft.com/office/officeart/2005/8/layout/default"/>
    <dgm:cxn modelId="{B6403C4C-3EF3-4842-B5C3-1D4D8A824B53}" srcId="{1FE80833-D9C7-481B-B5CB-48917C9BE271}" destId="{47C6AB30-5A5F-4B80-8C91-9DF873AB4C45}" srcOrd="0" destOrd="0" parTransId="{F9D628B6-A144-4E6C-9294-9CEF0F8C8D1C}" sibTransId="{D35C8A49-A31B-4F02-AF0B-4A46E542AC98}"/>
    <dgm:cxn modelId="{F63B2B7D-D738-4EDC-A039-84606B8C78E0}" srcId="{1FE80833-D9C7-481B-B5CB-48917C9BE271}" destId="{2E5AE33A-8F8B-49E6-A2DC-709B68244FFC}" srcOrd="6" destOrd="0" parTransId="{7EE8D1AA-75A2-422D-BE56-8E43FD64D47D}" sibTransId="{95D9A040-44FF-4D68-8C62-D8A0727D5006}"/>
    <dgm:cxn modelId="{DDE5727F-D3CA-4BC4-9864-E04A7DF3D45D}" type="presOf" srcId="{EE6CB1CD-7AC5-42B5-B07B-182A53E2E6D9}" destId="{513EE456-8D1D-44EB-B43E-24584F71C167}" srcOrd="0" destOrd="0" presId="urn:microsoft.com/office/officeart/2005/8/layout/default"/>
    <dgm:cxn modelId="{FF6E1E9D-4C87-48CA-AD62-0190295E8ED8}" type="presOf" srcId="{1261B69B-05EF-4481-89D7-5BD0CAEF3F29}" destId="{59DAEBAD-6C12-475A-8951-FA78C4B85C0C}" srcOrd="0" destOrd="0" presId="urn:microsoft.com/office/officeart/2005/8/layout/default"/>
    <dgm:cxn modelId="{41607DB0-F798-446F-8858-6BABDC97CE9A}" type="presOf" srcId="{2E5AE33A-8F8B-49E6-A2DC-709B68244FFC}" destId="{D87BAC21-A7D1-4AD6-9327-360A9520787E}" srcOrd="0" destOrd="0" presId="urn:microsoft.com/office/officeart/2005/8/layout/default"/>
    <dgm:cxn modelId="{6A42C8B9-B6EC-441E-AA88-7F322705F207}" srcId="{1FE80833-D9C7-481B-B5CB-48917C9BE271}" destId="{AB24783B-F115-492A-8425-BD65EAC4CBA2}" srcOrd="8" destOrd="0" parTransId="{BAE5B9FB-4AC5-44F9-B6DA-78B518CB8DD2}" sibTransId="{38B1640A-6E75-4FA6-BDAB-2A44CF4300F7}"/>
    <dgm:cxn modelId="{25ADBED2-2BC8-4CB5-AE02-EE1A0C6C9B34}" srcId="{1FE80833-D9C7-481B-B5CB-48917C9BE271}" destId="{EE6CB1CD-7AC5-42B5-B07B-182A53E2E6D9}" srcOrd="4" destOrd="0" parTransId="{E5165B22-0C77-4F28-B9EF-B8B22E133EEA}" sibTransId="{A6BC6E81-A23D-48A7-98C3-7B6192E14FEE}"/>
    <dgm:cxn modelId="{B373FBD5-DB4C-48FD-B480-8E1070934BC8}" type="presOf" srcId="{1CAA15EF-1F49-43F1-88CA-6085007589E5}" destId="{2B141AB2-CC54-4EB5-A74B-5BAAEED587D9}" srcOrd="0" destOrd="0" presId="urn:microsoft.com/office/officeart/2005/8/layout/default"/>
    <dgm:cxn modelId="{3F9134D8-9BF3-44F6-A88E-1BE9E0E60EBD}" srcId="{1FE80833-D9C7-481B-B5CB-48917C9BE271}" destId="{07D26568-C612-4159-8B97-10FE27640032}" srcOrd="1" destOrd="0" parTransId="{05D8C44D-516D-46A4-845A-7261271A6AC3}" sibTransId="{0E6E28DA-8ED9-4928-A371-61B12EB8C6D2}"/>
    <dgm:cxn modelId="{E07D5AE2-11C1-4DC6-ADFC-878ED387970C}" type="presOf" srcId="{ECFEFD41-C38F-48CE-AFBA-626037FA7CAC}" destId="{D3AD49E3-66AC-445E-A9E1-732864B1FC84}" srcOrd="0" destOrd="0" presId="urn:microsoft.com/office/officeart/2005/8/layout/default"/>
    <dgm:cxn modelId="{F36C74EB-C5DD-4DA7-A831-2251AFD3EF54}" type="presOf" srcId="{47C6AB30-5A5F-4B80-8C91-9DF873AB4C45}" destId="{BD1CED83-95A8-4B32-84B8-633234D289E9}" srcOrd="0" destOrd="0" presId="urn:microsoft.com/office/officeart/2005/8/layout/default"/>
    <dgm:cxn modelId="{43BABCE3-0C8F-4E11-A352-C9F58E33FFCC}" type="presParOf" srcId="{4BFDB081-9D75-4402-99B6-00173DAEF50F}" destId="{BD1CED83-95A8-4B32-84B8-633234D289E9}" srcOrd="0" destOrd="0" presId="urn:microsoft.com/office/officeart/2005/8/layout/default"/>
    <dgm:cxn modelId="{44F9A46D-424A-488C-949F-ECD830FCFA30}" type="presParOf" srcId="{4BFDB081-9D75-4402-99B6-00173DAEF50F}" destId="{E6C6AAC2-4F51-4916-92CC-70D93629B839}" srcOrd="1" destOrd="0" presId="urn:microsoft.com/office/officeart/2005/8/layout/default"/>
    <dgm:cxn modelId="{A612C3E8-627A-489C-B8F8-58EF4FAD7E95}" type="presParOf" srcId="{4BFDB081-9D75-4402-99B6-00173DAEF50F}" destId="{E0B91CB6-A1E6-43FD-B96C-68A2412C9826}" srcOrd="2" destOrd="0" presId="urn:microsoft.com/office/officeart/2005/8/layout/default"/>
    <dgm:cxn modelId="{C2B28037-13A6-4DF7-ACE6-043F32495340}" type="presParOf" srcId="{4BFDB081-9D75-4402-99B6-00173DAEF50F}" destId="{81C5AF13-B65B-41B2-A63D-EDA6ADE2AE12}" srcOrd="3" destOrd="0" presId="urn:microsoft.com/office/officeart/2005/8/layout/default"/>
    <dgm:cxn modelId="{D69FBE0D-6A9E-4D61-9F19-2AE7FB72165E}" type="presParOf" srcId="{4BFDB081-9D75-4402-99B6-00173DAEF50F}" destId="{59DAEBAD-6C12-475A-8951-FA78C4B85C0C}" srcOrd="4" destOrd="0" presId="urn:microsoft.com/office/officeart/2005/8/layout/default"/>
    <dgm:cxn modelId="{F2D90403-60B8-46D8-A018-1CF004FC1CA9}" type="presParOf" srcId="{4BFDB081-9D75-4402-99B6-00173DAEF50F}" destId="{5C7E07A7-C6E7-48E6-AA3C-CDAD78828276}" srcOrd="5" destOrd="0" presId="urn:microsoft.com/office/officeart/2005/8/layout/default"/>
    <dgm:cxn modelId="{AF7278D3-2E27-4EA2-826B-391650CAE61A}" type="presParOf" srcId="{4BFDB081-9D75-4402-99B6-00173DAEF50F}" destId="{2B141AB2-CC54-4EB5-A74B-5BAAEED587D9}" srcOrd="6" destOrd="0" presId="urn:microsoft.com/office/officeart/2005/8/layout/default"/>
    <dgm:cxn modelId="{14FC7D13-1094-47CA-AEB8-220E2B645758}" type="presParOf" srcId="{4BFDB081-9D75-4402-99B6-00173DAEF50F}" destId="{9F90E72B-B5AD-4709-9C10-AE54D2FC27AF}" srcOrd="7" destOrd="0" presId="urn:microsoft.com/office/officeart/2005/8/layout/default"/>
    <dgm:cxn modelId="{B791AFAA-C6A9-460D-838B-4E9C082AF97D}" type="presParOf" srcId="{4BFDB081-9D75-4402-99B6-00173DAEF50F}" destId="{513EE456-8D1D-44EB-B43E-24584F71C167}" srcOrd="8" destOrd="0" presId="urn:microsoft.com/office/officeart/2005/8/layout/default"/>
    <dgm:cxn modelId="{B2732E97-ED6A-4401-8117-CB5374490120}" type="presParOf" srcId="{4BFDB081-9D75-4402-99B6-00173DAEF50F}" destId="{0F4FA85E-EC49-4D8C-A774-382E416B5E85}" srcOrd="9" destOrd="0" presId="urn:microsoft.com/office/officeart/2005/8/layout/default"/>
    <dgm:cxn modelId="{09B7CA44-3C52-4C3F-9795-80C0D1D7F44C}" type="presParOf" srcId="{4BFDB081-9D75-4402-99B6-00173DAEF50F}" destId="{BB812A13-A14D-4B34-A044-B6CA20C8F4F9}" srcOrd="10" destOrd="0" presId="urn:microsoft.com/office/officeart/2005/8/layout/default"/>
    <dgm:cxn modelId="{5D5770F7-E448-4AB3-9B14-DA8A682FE861}" type="presParOf" srcId="{4BFDB081-9D75-4402-99B6-00173DAEF50F}" destId="{B1B737B2-1E5E-4EDD-A6E1-1EB4D07111F6}" srcOrd="11" destOrd="0" presId="urn:microsoft.com/office/officeart/2005/8/layout/default"/>
    <dgm:cxn modelId="{2B6DC597-624F-4FA5-B259-8C0531405C04}" type="presParOf" srcId="{4BFDB081-9D75-4402-99B6-00173DAEF50F}" destId="{D87BAC21-A7D1-4AD6-9327-360A9520787E}" srcOrd="12" destOrd="0" presId="urn:microsoft.com/office/officeart/2005/8/layout/default"/>
    <dgm:cxn modelId="{8F7B6E6B-5DB6-457B-92FB-35E70267221E}" type="presParOf" srcId="{4BFDB081-9D75-4402-99B6-00173DAEF50F}" destId="{6F0E8141-6073-46B7-A093-2986960BA5C7}" srcOrd="13" destOrd="0" presId="urn:microsoft.com/office/officeart/2005/8/layout/default"/>
    <dgm:cxn modelId="{9FDBA957-5632-471A-8072-97D1C0F90910}" type="presParOf" srcId="{4BFDB081-9D75-4402-99B6-00173DAEF50F}" destId="{D3AD49E3-66AC-445E-A9E1-732864B1FC84}" srcOrd="14" destOrd="0" presId="urn:microsoft.com/office/officeart/2005/8/layout/default"/>
    <dgm:cxn modelId="{154F3E42-B76E-4F1E-AD11-A21C5A9E4C1B}" type="presParOf" srcId="{4BFDB081-9D75-4402-99B6-00173DAEF50F}" destId="{26726BD3-0558-4914-A71F-23EB7D3772FA}" srcOrd="15" destOrd="0" presId="urn:microsoft.com/office/officeart/2005/8/layout/default"/>
    <dgm:cxn modelId="{7B93FA0D-25DF-4DFD-A0BA-56974EACE994}" type="presParOf" srcId="{4BFDB081-9D75-4402-99B6-00173DAEF50F}" destId="{95BF7917-C321-423A-85E4-50A5F809BE13}"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CED83-95A8-4B32-84B8-633234D289E9}">
      <dsp:nvSpPr>
        <dsp:cNvPr id="0" name=""/>
        <dsp:cNvSpPr/>
      </dsp:nvSpPr>
      <dsp:spPr>
        <a:xfrm>
          <a:off x="3268517" y="0"/>
          <a:ext cx="3450122" cy="1679086"/>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Arial" panose="020B0604020202020204" pitchFamily="34" charset="0"/>
              <a:cs typeface="Arial" panose="020B0604020202020204" pitchFamily="34" charset="0"/>
            </a:rPr>
            <a:t>Some people find a diagnosis helpful; others feel stigmatised; and many people remain undiagnosed, because of the difficulties of identifying autism (each person has features unique to them).</a:t>
          </a:r>
        </a:p>
      </dsp:txBody>
      <dsp:txXfrm>
        <a:off x="3268517" y="0"/>
        <a:ext cx="3450122" cy="1679086"/>
      </dsp:txXfrm>
    </dsp:sp>
    <dsp:sp modelId="{E0B91CB6-A1E6-43FD-B96C-68A2412C9826}">
      <dsp:nvSpPr>
        <dsp:cNvPr id="0" name=""/>
        <dsp:cNvSpPr/>
      </dsp:nvSpPr>
      <dsp:spPr>
        <a:xfrm>
          <a:off x="0" y="0"/>
          <a:ext cx="2837480" cy="145970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Arial" panose="020B0604020202020204" pitchFamily="34" charset="0"/>
              <a:cs typeface="Arial" panose="020B0604020202020204" pitchFamily="34" charset="0"/>
            </a:rPr>
            <a:t>Research indicates that there are around 1,620 autistic adults in Bury , which is roughly 1 in 100 people.</a:t>
          </a:r>
        </a:p>
      </dsp:txBody>
      <dsp:txXfrm>
        <a:off x="0" y="0"/>
        <a:ext cx="2837480" cy="1459703"/>
      </dsp:txXfrm>
    </dsp:sp>
    <dsp:sp modelId="{59DAEBAD-6C12-475A-8951-FA78C4B85C0C}">
      <dsp:nvSpPr>
        <dsp:cNvPr id="0" name=""/>
        <dsp:cNvSpPr/>
      </dsp:nvSpPr>
      <dsp:spPr>
        <a:xfrm>
          <a:off x="7356825" y="1547065"/>
          <a:ext cx="3158774" cy="1281588"/>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kern="1200">
              <a:solidFill>
                <a:schemeClr val="tx1"/>
              </a:solidFill>
              <a:latin typeface="Arial" panose="020B0604020202020204" pitchFamily="34" charset="0"/>
              <a:cs typeface="Arial" panose="020B0604020202020204" pitchFamily="34" charset="0"/>
            </a:rPr>
            <a:t>Co-occurring conditions mean that autistic people are seen by services for those conditions but may not be supported for their autism. </a:t>
          </a:r>
        </a:p>
      </dsp:txBody>
      <dsp:txXfrm>
        <a:off x="7356825" y="1547065"/>
        <a:ext cx="3158774" cy="1281588"/>
      </dsp:txXfrm>
    </dsp:sp>
    <dsp:sp modelId="{2B141AB2-CC54-4EB5-A74B-5BAAEED587D9}">
      <dsp:nvSpPr>
        <dsp:cNvPr id="0" name=""/>
        <dsp:cNvSpPr/>
      </dsp:nvSpPr>
      <dsp:spPr>
        <a:xfrm>
          <a:off x="2987700" y="1836924"/>
          <a:ext cx="3992682" cy="923717"/>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kern="1200">
              <a:solidFill>
                <a:schemeClr val="tx1"/>
              </a:solidFill>
              <a:latin typeface="Arial" panose="020B0604020202020204" pitchFamily="34" charset="0"/>
              <a:cs typeface="Arial" panose="020B0604020202020204" pitchFamily="34" charset="0"/>
            </a:rPr>
            <a:t>Autism as a primary reason of support is not systematically collected on Bury’s information systems.</a:t>
          </a:r>
        </a:p>
      </dsp:txBody>
      <dsp:txXfrm>
        <a:off x="2987700" y="1836924"/>
        <a:ext cx="3992682" cy="923717"/>
      </dsp:txXfrm>
    </dsp:sp>
    <dsp:sp modelId="{513EE456-8D1D-44EB-B43E-24584F71C167}">
      <dsp:nvSpPr>
        <dsp:cNvPr id="0" name=""/>
        <dsp:cNvSpPr/>
      </dsp:nvSpPr>
      <dsp:spPr>
        <a:xfrm>
          <a:off x="38935" y="1692822"/>
          <a:ext cx="2604209" cy="128158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Information from Adult Social Services shows 55 autistic adults in receipt of services, however……. </a:t>
          </a:r>
        </a:p>
      </dsp:txBody>
      <dsp:txXfrm>
        <a:off x="38935" y="1692822"/>
        <a:ext cx="2604209" cy="1281588"/>
      </dsp:txXfrm>
    </dsp:sp>
    <dsp:sp modelId="{BB812A13-A14D-4B34-A044-B6CA20C8F4F9}">
      <dsp:nvSpPr>
        <dsp:cNvPr id="0" name=""/>
        <dsp:cNvSpPr/>
      </dsp:nvSpPr>
      <dsp:spPr>
        <a:xfrm>
          <a:off x="7508309" y="0"/>
          <a:ext cx="3007290" cy="1332429"/>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Diagnosis rates show a 3:1 ratio (men to women) however research findings reveal that prevalence is likely to be equal between men and women.</a:t>
          </a:r>
        </a:p>
      </dsp:txBody>
      <dsp:txXfrm>
        <a:off x="7508309" y="0"/>
        <a:ext cx="3007290" cy="1332429"/>
      </dsp:txXfrm>
    </dsp:sp>
    <dsp:sp modelId="{2889F96D-17FA-46B7-A7C1-3D8EF5825485}">
      <dsp:nvSpPr>
        <dsp:cNvPr id="0" name=""/>
        <dsp:cNvSpPr/>
      </dsp:nvSpPr>
      <dsp:spPr>
        <a:xfrm>
          <a:off x="0" y="3443239"/>
          <a:ext cx="3104328" cy="1308335"/>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The monthly number of Bury people referred to an Autism diagnostic service over the past 2 years has nearly tripled, reflecting national trends</a:t>
          </a:r>
          <a:r>
            <a:rPr lang="en-GB" sz="1600" kern="1200"/>
            <a:t>.</a:t>
          </a:r>
        </a:p>
      </dsp:txBody>
      <dsp:txXfrm>
        <a:off x="0" y="3443239"/>
        <a:ext cx="3104328" cy="1308335"/>
      </dsp:txXfrm>
    </dsp:sp>
    <dsp:sp modelId="{D87BAC21-A7D1-4AD6-9327-360A9520787E}">
      <dsp:nvSpPr>
        <dsp:cNvPr id="0" name=""/>
        <dsp:cNvSpPr/>
      </dsp:nvSpPr>
      <dsp:spPr>
        <a:xfrm>
          <a:off x="3386306" y="3454349"/>
          <a:ext cx="2135981" cy="1281588"/>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latin typeface="Arial" panose="020B0604020202020204" pitchFamily="34" charset="0"/>
              <a:cs typeface="Arial" panose="020B0604020202020204" pitchFamily="34" charset="0"/>
            </a:rPr>
            <a:t>“Average waiting time in Greater Manchester for a diagnosis &gt; 16 months</a:t>
          </a:r>
        </a:p>
      </dsp:txBody>
      <dsp:txXfrm>
        <a:off x="3386306" y="3454349"/>
        <a:ext cx="2135981" cy="1281588"/>
      </dsp:txXfrm>
    </dsp:sp>
    <dsp:sp modelId="{D3AD49E3-66AC-445E-A9E1-732864B1FC84}">
      <dsp:nvSpPr>
        <dsp:cNvPr id="0" name=""/>
        <dsp:cNvSpPr/>
      </dsp:nvSpPr>
      <dsp:spPr>
        <a:xfrm>
          <a:off x="5848772" y="3454349"/>
          <a:ext cx="2135981" cy="1281588"/>
        </a:xfrm>
        <a:prstGeom prst="rect">
          <a:avLst/>
        </a:prstGeom>
        <a:solidFill>
          <a:srgbClr val="0088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latin typeface="Arial" panose="020B0604020202020204" pitchFamily="34" charset="0"/>
              <a:cs typeface="Arial" panose="020B0604020202020204" pitchFamily="34" charset="0"/>
            </a:rPr>
            <a:t>7 out of 10 autistic people have a mental health condition e.g. OCD, anxiety, ADHD</a:t>
          </a:r>
          <a:endParaRPr lang="en-GB" sz="1600" kern="1200"/>
        </a:p>
      </dsp:txBody>
      <dsp:txXfrm>
        <a:off x="5848772" y="3454349"/>
        <a:ext cx="2135981" cy="1281588"/>
      </dsp:txXfrm>
    </dsp:sp>
    <dsp:sp modelId="{95BF7917-C321-423A-85E4-50A5F809BE13}">
      <dsp:nvSpPr>
        <dsp:cNvPr id="0" name=""/>
        <dsp:cNvSpPr/>
      </dsp:nvSpPr>
      <dsp:spPr>
        <a:xfrm>
          <a:off x="8379618" y="3469984"/>
          <a:ext cx="2135981" cy="128158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latin typeface="Arial" panose="020B0604020202020204" pitchFamily="34" charset="0"/>
              <a:cs typeface="Arial" panose="020B0604020202020204" pitchFamily="34" charset="0"/>
            </a:rPr>
            <a:t>4 in 10 autistic people have a learning disability</a:t>
          </a:r>
        </a:p>
      </dsp:txBody>
      <dsp:txXfrm>
        <a:off x="8379618" y="3469984"/>
        <a:ext cx="2135981" cy="1281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1CED83-95A8-4B32-84B8-633234D289E9}">
      <dsp:nvSpPr>
        <dsp:cNvPr id="0" name=""/>
        <dsp:cNvSpPr/>
      </dsp:nvSpPr>
      <dsp:spPr>
        <a:xfrm>
          <a:off x="3372743" y="0"/>
          <a:ext cx="3698071" cy="1119764"/>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Arial" panose="020B0604020202020204" pitchFamily="34" charset="0"/>
              <a:cs typeface="Arial" panose="020B0604020202020204" pitchFamily="34" charset="0"/>
            </a:rPr>
            <a:t>Bury residents with Mental Health issues and autism are seen by the Community Mental Health team, using criteria for Mental Health services</a:t>
          </a:r>
        </a:p>
      </dsp:txBody>
      <dsp:txXfrm>
        <a:off x="3372743" y="0"/>
        <a:ext cx="3698071" cy="1119764"/>
      </dsp:txXfrm>
    </dsp:sp>
    <dsp:sp modelId="{E0B91CB6-A1E6-43FD-B96C-68A2412C9826}">
      <dsp:nvSpPr>
        <dsp:cNvPr id="0" name=""/>
        <dsp:cNvSpPr/>
      </dsp:nvSpPr>
      <dsp:spPr>
        <a:xfrm>
          <a:off x="0" y="0"/>
          <a:ext cx="2937414" cy="144584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solidFill>
                <a:schemeClr val="tx1"/>
              </a:solidFill>
              <a:latin typeface="Arial" panose="020B0604020202020204" pitchFamily="34" charset="0"/>
              <a:cs typeface="Arial" panose="020B0604020202020204" pitchFamily="34" charset="0"/>
            </a:rPr>
            <a:t>Bury residents with Learning Disabilities &amp; Autism are accepted by the LD social work team using criteria for LD.</a:t>
          </a:r>
        </a:p>
      </dsp:txBody>
      <dsp:txXfrm>
        <a:off x="0" y="0"/>
        <a:ext cx="2937414" cy="1445849"/>
      </dsp:txXfrm>
    </dsp:sp>
    <dsp:sp modelId="{59DAEBAD-6C12-475A-8951-FA78C4B85C0C}">
      <dsp:nvSpPr>
        <dsp:cNvPr id="0" name=""/>
        <dsp:cNvSpPr/>
      </dsp:nvSpPr>
      <dsp:spPr>
        <a:xfrm>
          <a:off x="7893569" y="1905190"/>
          <a:ext cx="2649221" cy="1381218"/>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kern="1200">
              <a:solidFill>
                <a:schemeClr val="tx1"/>
              </a:solidFill>
              <a:latin typeface="Arial" panose="020B0604020202020204" pitchFamily="34" charset="0"/>
              <a:cs typeface="Arial" panose="020B0604020202020204" pitchFamily="34" charset="0"/>
            </a:rPr>
            <a:t>We have an autism coproduction network (Spectrum Gaming) but have a gap in capturing voices of Bury autistic adults.</a:t>
          </a:r>
        </a:p>
      </dsp:txBody>
      <dsp:txXfrm>
        <a:off x="7893569" y="1905190"/>
        <a:ext cx="2649221" cy="1381218"/>
      </dsp:txXfrm>
    </dsp:sp>
    <dsp:sp modelId="{2B141AB2-CC54-4EB5-A74B-5BAAEED587D9}">
      <dsp:nvSpPr>
        <dsp:cNvPr id="0" name=""/>
        <dsp:cNvSpPr/>
      </dsp:nvSpPr>
      <dsp:spPr>
        <a:xfrm>
          <a:off x="3417478" y="1930534"/>
          <a:ext cx="3776839" cy="1186898"/>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Symbol" panose="05050102010706020507" pitchFamily="18" charset="2"/>
            <a:buNone/>
          </a:pPr>
          <a:r>
            <a:rPr lang="en-GB" sz="1600" kern="1200">
              <a:solidFill>
                <a:schemeClr val="tx1"/>
              </a:solidFill>
              <a:latin typeface="Arial" panose="020B0604020202020204" pitchFamily="34" charset="0"/>
              <a:cs typeface="Arial" panose="020B0604020202020204" pitchFamily="34" charset="0"/>
            </a:rPr>
            <a:t>The way in which </a:t>
          </a:r>
          <a:r>
            <a:rPr lang="en-GB" sz="1600" kern="1200" err="1">
              <a:solidFill>
                <a:schemeClr val="tx1"/>
              </a:solidFill>
              <a:latin typeface="Arial" panose="020B0604020202020204" pitchFamily="34" charset="0"/>
              <a:cs typeface="Arial" panose="020B0604020202020204" pitchFamily="34" charset="0"/>
            </a:rPr>
            <a:t>Bury’s</a:t>
          </a:r>
          <a:r>
            <a:rPr lang="en-GB" sz="1600" kern="1200">
              <a:solidFill>
                <a:schemeClr val="tx1"/>
              </a:solidFill>
              <a:latin typeface="Arial" panose="020B0604020202020204" pitchFamily="34" charset="0"/>
              <a:cs typeface="Arial" panose="020B0604020202020204" pitchFamily="34" charset="0"/>
            </a:rPr>
            <a:t> ASC Teams work is not uncommon; but does have the following implications for autistic people:</a:t>
          </a:r>
        </a:p>
      </dsp:txBody>
      <dsp:txXfrm>
        <a:off x="3417478" y="1930534"/>
        <a:ext cx="3776839" cy="1186898"/>
      </dsp:txXfrm>
    </dsp:sp>
    <dsp:sp modelId="{513EE456-8D1D-44EB-B43E-24584F71C167}">
      <dsp:nvSpPr>
        <dsp:cNvPr id="0" name=""/>
        <dsp:cNvSpPr/>
      </dsp:nvSpPr>
      <dsp:spPr>
        <a:xfrm>
          <a:off x="0" y="1870165"/>
          <a:ext cx="3224345" cy="1110328"/>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We buy advice and support from GM Autism Consortium; and highlight support services from national and local organisations </a:t>
          </a:r>
        </a:p>
      </dsp:txBody>
      <dsp:txXfrm>
        <a:off x="0" y="1870165"/>
        <a:ext cx="3224345" cy="1110328"/>
      </dsp:txXfrm>
    </dsp:sp>
    <dsp:sp modelId="{BB812A13-A14D-4B34-A044-B6CA20C8F4F9}">
      <dsp:nvSpPr>
        <dsp:cNvPr id="0" name=""/>
        <dsp:cNvSpPr/>
      </dsp:nvSpPr>
      <dsp:spPr>
        <a:xfrm>
          <a:off x="7646336" y="0"/>
          <a:ext cx="2896454" cy="1517802"/>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People with a diagnosis of autism only are supported by the Integrated Neighbourhood Teams (INTs), in line with their generalist role</a:t>
          </a:r>
        </a:p>
      </dsp:txBody>
      <dsp:txXfrm>
        <a:off x="7646336" y="0"/>
        <a:ext cx="2896454" cy="1517802"/>
      </dsp:txXfrm>
    </dsp:sp>
    <dsp:sp modelId="{D87BAC21-A7D1-4AD6-9327-360A9520787E}">
      <dsp:nvSpPr>
        <dsp:cNvPr id="0" name=""/>
        <dsp:cNvSpPr/>
      </dsp:nvSpPr>
      <dsp:spPr>
        <a:xfrm>
          <a:off x="0" y="3884713"/>
          <a:ext cx="2734666" cy="1278956"/>
        </a:xfrm>
        <a:prstGeom prst="rect">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latin typeface="Arial" panose="020B0604020202020204" pitchFamily="34" charset="0"/>
              <a:cs typeface="Arial" panose="020B0604020202020204" pitchFamily="34" charset="0"/>
            </a:rPr>
            <a:t>Referral pathways for autistic people (and professionals) may be confusing, given 4/10 autistic people have LD</a:t>
          </a:r>
        </a:p>
      </dsp:txBody>
      <dsp:txXfrm>
        <a:off x="0" y="3884713"/>
        <a:ext cx="2734666" cy="1278956"/>
      </dsp:txXfrm>
    </dsp:sp>
    <dsp:sp modelId="{D3AD49E3-66AC-445E-A9E1-732864B1FC84}">
      <dsp:nvSpPr>
        <dsp:cNvPr id="0" name=""/>
        <dsp:cNvSpPr/>
      </dsp:nvSpPr>
      <dsp:spPr>
        <a:xfrm>
          <a:off x="3505557" y="3913537"/>
          <a:ext cx="3717742" cy="1250132"/>
        </a:xfrm>
        <a:prstGeom prst="rect">
          <a:avLst/>
        </a:prstGeom>
        <a:solidFill>
          <a:srgbClr val="0088E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Referrals to the LD team and CMHT teams do not primarily support a person’s autism – the support is for the co-occurring conditions</a:t>
          </a:r>
        </a:p>
      </dsp:txBody>
      <dsp:txXfrm>
        <a:off x="3505557" y="3913537"/>
        <a:ext cx="3717742" cy="1250132"/>
      </dsp:txXfrm>
    </dsp:sp>
    <dsp:sp modelId="{95BF7917-C321-423A-85E4-50A5F809BE13}">
      <dsp:nvSpPr>
        <dsp:cNvPr id="0" name=""/>
        <dsp:cNvSpPr/>
      </dsp:nvSpPr>
      <dsp:spPr>
        <a:xfrm>
          <a:off x="7567681" y="3898637"/>
          <a:ext cx="2975109" cy="1253439"/>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0" i="0" kern="1200">
              <a:solidFill>
                <a:schemeClr val="tx1"/>
              </a:solidFill>
              <a:latin typeface="Arial" panose="020B0604020202020204" pitchFamily="34" charset="0"/>
              <a:cs typeface="Arial" panose="020B0604020202020204" pitchFamily="34" charset="0"/>
            </a:rPr>
            <a:t>Staff and commissioners have fed back about gaps in knowledge and experience</a:t>
          </a:r>
        </a:p>
      </dsp:txBody>
      <dsp:txXfrm>
        <a:off x="7567681" y="3898637"/>
        <a:ext cx="2975109" cy="12534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D1C49-1126-4C89-A77A-D535E4491D2E}" type="datetimeFigureOut">
              <a:rPr lang="en-GB" smtClean="0"/>
              <a:t>24/07/2024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756ED-2B55-4A2D-9E1E-1DEE80C3389B}" type="slidenum">
              <a:rPr lang="en-GB" smtClean="0"/>
              <a:t>‹#›</a:t>
            </a:fld>
            <a:endParaRPr lang="en-GB"/>
          </a:p>
        </p:txBody>
      </p:sp>
    </p:spTree>
    <p:extLst>
      <p:ext uri="{BB962C8B-B14F-4D97-AF65-F5344CB8AC3E}">
        <p14:creationId xmlns:p14="http://schemas.microsoft.com/office/powerpoint/2010/main" val="1144014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Our overall budget</a:t>
            </a:r>
          </a:p>
        </p:txBody>
      </p:sp>
      <p:sp>
        <p:nvSpPr>
          <p:cNvPr id="4" name="Slide Number Placeholder 3"/>
          <p:cNvSpPr>
            <a:spLocks noGrp="1"/>
          </p:cNvSpPr>
          <p:nvPr>
            <p:ph type="sldNum" sz="quarter" idx="5"/>
          </p:nvPr>
        </p:nvSpPr>
        <p:spPr/>
        <p:txBody>
          <a:bodyPr/>
          <a:lstStyle/>
          <a:p>
            <a:fld id="{05D756ED-2B55-4A2D-9E1E-1DEE80C3389B}" type="slidenum">
              <a:rPr lang="en-GB" smtClean="0"/>
              <a:t>3</a:t>
            </a:fld>
            <a:endParaRPr lang="en-GB"/>
          </a:p>
        </p:txBody>
      </p:sp>
    </p:spTree>
    <p:extLst>
      <p:ext uri="{BB962C8B-B14F-4D97-AF65-F5344CB8AC3E}">
        <p14:creationId xmlns:p14="http://schemas.microsoft.com/office/powerpoint/2010/main" val="694844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12</a:t>
            </a:fld>
            <a:endParaRPr lang="en-GB"/>
          </a:p>
        </p:txBody>
      </p:sp>
    </p:spTree>
    <p:extLst>
      <p:ext uri="{BB962C8B-B14F-4D97-AF65-F5344CB8AC3E}">
        <p14:creationId xmlns:p14="http://schemas.microsoft.com/office/powerpoint/2010/main" val="1511057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13</a:t>
            </a:fld>
            <a:endParaRPr lang="en-GB"/>
          </a:p>
        </p:txBody>
      </p:sp>
    </p:spTree>
    <p:extLst>
      <p:ext uri="{BB962C8B-B14F-4D97-AF65-F5344CB8AC3E}">
        <p14:creationId xmlns:p14="http://schemas.microsoft.com/office/powerpoint/2010/main" val="1547210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4</a:t>
            </a:fld>
            <a:endParaRPr lang="en-GB"/>
          </a:p>
        </p:txBody>
      </p:sp>
    </p:spTree>
    <p:extLst>
      <p:ext uri="{BB962C8B-B14F-4D97-AF65-F5344CB8AC3E}">
        <p14:creationId xmlns:p14="http://schemas.microsoft.com/office/powerpoint/2010/main" val="3516706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5</a:t>
            </a:fld>
            <a:endParaRPr lang="en-GB"/>
          </a:p>
        </p:txBody>
      </p:sp>
    </p:spTree>
    <p:extLst>
      <p:ext uri="{BB962C8B-B14F-4D97-AF65-F5344CB8AC3E}">
        <p14:creationId xmlns:p14="http://schemas.microsoft.com/office/powerpoint/2010/main" val="234540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6</a:t>
            </a:fld>
            <a:endParaRPr lang="en-GB"/>
          </a:p>
        </p:txBody>
      </p:sp>
    </p:spTree>
    <p:extLst>
      <p:ext uri="{BB962C8B-B14F-4D97-AF65-F5344CB8AC3E}">
        <p14:creationId xmlns:p14="http://schemas.microsoft.com/office/powerpoint/2010/main" val="365159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7</a:t>
            </a:fld>
            <a:endParaRPr lang="en-GB"/>
          </a:p>
        </p:txBody>
      </p:sp>
    </p:spTree>
    <p:extLst>
      <p:ext uri="{BB962C8B-B14F-4D97-AF65-F5344CB8AC3E}">
        <p14:creationId xmlns:p14="http://schemas.microsoft.com/office/powerpoint/2010/main" val="2524592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8</a:t>
            </a:fld>
            <a:endParaRPr lang="en-GB"/>
          </a:p>
        </p:txBody>
      </p:sp>
    </p:spTree>
    <p:extLst>
      <p:ext uri="{BB962C8B-B14F-4D97-AF65-F5344CB8AC3E}">
        <p14:creationId xmlns:p14="http://schemas.microsoft.com/office/powerpoint/2010/main" val="367951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9</a:t>
            </a:fld>
            <a:endParaRPr lang="en-GB"/>
          </a:p>
        </p:txBody>
      </p:sp>
    </p:spTree>
    <p:extLst>
      <p:ext uri="{BB962C8B-B14F-4D97-AF65-F5344CB8AC3E}">
        <p14:creationId xmlns:p14="http://schemas.microsoft.com/office/powerpoint/2010/main" val="30093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10</a:t>
            </a:fld>
            <a:endParaRPr lang="en-GB"/>
          </a:p>
        </p:txBody>
      </p:sp>
    </p:spTree>
    <p:extLst>
      <p:ext uri="{BB962C8B-B14F-4D97-AF65-F5344CB8AC3E}">
        <p14:creationId xmlns:p14="http://schemas.microsoft.com/office/powerpoint/2010/main" val="2151915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5D756ED-2B55-4A2D-9E1E-1DEE80C3389B}" type="slidenum">
              <a:rPr lang="en-GB" smtClean="0"/>
              <a:t>11</a:t>
            </a:fld>
            <a:endParaRPr lang="en-GB"/>
          </a:p>
        </p:txBody>
      </p:sp>
    </p:spTree>
    <p:extLst>
      <p:ext uri="{BB962C8B-B14F-4D97-AF65-F5344CB8AC3E}">
        <p14:creationId xmlns:p14="http://schemas.microsoft.com/office/powerpoint/2010/main" val="2870983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AE2C37-3388-1FD9-6246-50A79108079C}"/>
              </a:ext>
            </a:extLst>
          </p:cNvPr>
          <p:cNvPicPr>
            <a:picLocks noChangeAspect="1"/>
          </p:cNvPicPr>
          <p:nvPr userDrawn="1"/>
        </p:nvPicPr>
        <p:blipFill>
          <a:blip r:embed="rId2"/>
          <a:stretch>
            <a:fillRect/>
          </a:stretch>
        </p:blipFill>
        <p:spPr>
          <a:xfrm>
            <a:off x="-15877" y="12700"/>
            <a:ext cx="12224105" cy="6854400"/>
          </a:xfrm>
          <a:prstGeom prst="rect">
            <a:avLst/>
          </a:prstGeom>
        </p:spPr>
      </p:pic>
      <p:sp>
        <p:nvSpPr>
          <p:cNvPr id="2" name="Title 1">
            <a:extLst>
              <a:ext uri="{FF2B5EF4-FFF2-40B4-BE49-F238E27FC236}">
                <a16:creationId xmlns:a16="http://schemas.microsoft.com/office/drawing/2014/main" id="{7DBBF9B7-A0B5-3748-42F1-E0CB2DC0279A}"/>
              </a:ext>
            </a:extLst>
          </p:cNvPr>
          <p:cNvSpPr>
            <a:spLocks noGrp="1"/>
          </p:cNvSpPr>
          <p:nvPr>
            <p:ph type="ctrTitle"/>
          </p:nvPr>
        </p:nvSpPr>
        <p:spPr>
          <a:xfrm>
            <a:off x="643054" y="2861954"/>
            <a:ext cx="6772507" cy="2387600"/>
          </a:xfrm>
        </p:spPr>
        <p:txBody>
          <a:bodyPr anchor="t">
            <a:normAutofit/>
          </a:bodyPr>
          <a:lstStyle>
            <a:lvl1pPr algn="l">
              <a:defRPr sz="4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F97FAC89-630D-C99B-0015-E39667F504B5}"/>
              </a:ext>
            </a:extLst>
          </p:cNvPr>
          <p:cNvSpPr>
            <a:spLocks noGrp="1"/>
          </p:cNvSpPr>
          <p:nvPr>
            <p:ph type="subTitle" idx="1"/>
          </p:nvPr>
        </p:nvSpPr>
        <p:spPr>
          <a:xfrm>
            <a:off x="8709104" y="4739462"/>
            <a:ext cx="30405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7C21B6D-2DE2-5934-D91E-DBF93BC448E9}"/>
              </a:ext>
            </a:extLst>
          </p:cNvPr>
          <p:cNvSpPr>
            <a:spLocks noGrp="1"/>
          </p:cNvSpPr>
          <p:nvPr>
            <p:ph type="dt" sz="half" idx="10"/>
          </p:nvPr>
        </p:nvSpPr>
        <p:spPr>
          <a:xfrm>
            <a:off x="615176" y="6255989"/>
            <a:ext cx="2743200" cy="365125"/>
          </a:xfrm>
          <a:prstGeom prst="rect">
            <a:avLst/>
          </a:prstGeom>
        </p:spPr>
        <p:txBody>
          <a:bodyPr/>
          <a:lstStyle>
            <a:lvl1pPr>
              <a:defRPr sz="2400">
                <a:solidFill>
                  <a:schemeClr val="bg1">
                    <a:lumMod val="50000"/>
                  </a:schemeClr>
                </a:solidFill>
              </a:defRPr>
            </a:lvl1pPr>
          </a:lstStyle>
          <a:p>
            <a:fld id="{ACDA99D7-F4E7-D14C-B611-3DB14CE3DF61}" type="datetimeFigureOut">
              <a:rPr lang="en-GB" smtClean="0"/>
              <a:pPr/>
              <a:t>24/07/2024</a:t>
            </a:fld>
            <a:endParaRPr lang="en-GB"/>
          </a:p>
        </p:txBody>
      </p:sp>
    </p:spTree>
    <p:extLst>
      <p:ext uri="{BB962C8B-B14F-4D97-AF65-F5344CB8AC3E}">
        <p14:creationId xmlns:p14="http://schemas.microsoft.com/office/powerpoint/2010/main" val="4013402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CAEEC-3DF2-7082-EF1A-CC405434F7A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F920425F-9208-16FE-51A7-EED600265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F46911B-E09C-BA1C-8374-44E85E24B4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F3AE7C-2B2A-161A-A854-965329014040}"/>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6" name="Footer Placeholder 5">
            <a:extLst>
              <a:ext uri="{FF2B5EF4-FFF2-40B4-BE49-F238E27FC236}">
                <a16:creationId xmlns:a16="http://schemas.microsoft.com/office/drawing/2014/main" id="{C87AB638-27FF-12DC-CA09-B41637AD38B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95AD5B1-F434-B733-4BB8-65BF64B0B246}"/>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4081150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0DC9B-5924-A3CA-CD37-6EB0865E90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0DDEC760-CA68-C81F-D62F-B385461086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CEE9C69-270E-DD6F-BDCD-EED428064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4B76EE-6002-8AE9-F78D-9A791563ACE0}"/>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6" name="Footer Placeholder 5">
            <a:extLst>
              <a:ext uri="{FF2B5EF4-FFF2-40B4-BE49-F238E27FC236}">
                <a16:creationId xmlns:a16="http://schemas.microsoft.com/office/drawing/2014/main" id="{4F51B2F9-B951-3A2E-979C-B70A9D832C8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D192798-A9C4-63A3-260B-55A4D96B5066}"/>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602573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B048-C2B5-EEB5-03F0-11FED1ED961A}"/>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12A5A99-73E3-C29E-4C0F-EB5C964AB5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A9CFF68-1B89-80EF-D354-CD418B4CDC2B}"/>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5" name="Footer Placeholder 4">
            <a:extLst>
              <a:ext uri="{FF2B5EF4-FFF2-40B4-BE49-F238E27FC236}">
                <a16:creationId xmlns:a16="http://schemas.microsoft.com/office/drawing/2014/main" id="{6CC072A1-7158-F3AE-7095-9772EA8393A9}"/>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7B7FF67A-D708-27B3-B8CF-FF8F654E8262}"/>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2319420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D53C76-CFC8-D3D3-15E6-88BF73F4106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43186FB6-1752-EF5E-E349-325934E5D7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61FCBA9-10C3-6EA1-147A-5EECAA4FC8DE}"/>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5" name="Footer Placeholder 4">
            <a:extLst>
              <a:ext uri="{FF2B5EF4-FFF2-40B4-BE49-F238E27FC236}">
                <a16:creationId xmlns:a16="http://schemas.microsoft.com/office/drawing/2014/main" id="{184AAC77-78A1-911C-1F20-D5C9ECDA746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10D8787-8DD5-9C3B-A2A5-5FE57742A2C1}"/>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278819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A picture containing text, screenshot, yellow, design&#10;&#10;Description automatically generated">
            <a:extLst>
              <a:ext uri="{FF2B5EF4-FFF2-40B4-BE49-F238E27FC236}">
                <a16:creationId xmlns:a16="http://schemas.microsoft.com/office/drawing/2014/main" id="{611928AA-300F-CBF5-70E9-D195F216DA0B}"/>
              </a:ext>
            </a:extLst>
          </p:cNvPr>
          <p:cNvPicPr>
            <a:picLocks noChangeAspect="1"/>
          </p:cNvPicPr>
          <p:nvPr userDrawn="1"/>
        </p:nvPicPr>
        <p:blipFill>
          <a:blip r:embed="rId2"/>
          <a:stretch>
            <a:fillRect/>
          </a:stretch>
        </p:blipFill>
        <p:spPr>
          <a:xfrm>
            <a:off x="-9939" y="-9940"/>
            <a:ext cx="12229530" cy="6867939"/>
          </a:xfrm>
          <a:prstGeom prst="rect">
            <a:avLst/>
          </a:prstGeom>
        </p:spPr>
      </p:pic>
      <p:sp>
        <p:nvSpPr>
          <p:cNvPr id="2" name="Title 1">
            <a:extLst>
              <a:ext uri="{FF2B5EF4-FFF2-40B4-BE49-F238E27FC236}">
                <a16:creationId xmlns:a16="http://schemas.microsoft.com/office/drawing/2014/main" id="{7DBBF9B7-A0B5-3748-42F1-E0CB2DC0279A}"/>
              </a:ext>
            </a:extLst>
          </p:cNvPr>
          <p:cNvSpPr>
            <a:spLocks noGrp="1"/>
          </p:cNvSpPr>
          <p:nvPr>
            <p:ph type="ctrTitle"/>
          </p:nvPr>
        </p:nvSpPr>
        <p:spPr>
          <a:xfrm>
            <a:off x="643054" y="2861954"/>
            <a:ext cx="6772507" cy="2387600"/>
          </a:xfrm>
        </p:spPr>
        <p:txBody>
          <a:bodyPr anchor="t">
            <a:normAutofit/>
          </a:bodyPr>
          <a:lstStyle>
            <a:lvl1pPr algn="l">
              <a:defRPr sz="4000">
                <a:solidFill>
                  <a:schemeClr val="tx1"/>
                </a:solidFill>
              </a:defRPr>
            </a:lvl1pPr>
          </a:lstStyle>
          <a:p>
            <a:r>
              <a:rPr lang="en-GB"/>
              <a:t>Click to edit Master title style</a:t>
            </a:r>
          </a:p>
        </p:txBody>
      </p:sp>
      <p:sp>
        <p:nvSpPr>
          <p:cNvPr id="3" name="Subtitle 2">
            <a:extLst>
              <a:ext uri="{FF2B5EF4-FFF2-40B4-BE49-F238E27FC236}">
                <a16:creationId xmlns:a16="http://schemas.microsoft.com/office/drawing/2014/main" id="{F97FAC89-630D-C99B-0015-E39667F504B5}"/>
              </a:ext>
            </a:extLst>
          </p:cNvPr>
          <p:cNvSpPr>
            <a:spLocks noGrp="1"/>
          </p:cNvSpPr>
          <p:nvPr>
            <p:ph type="subTitle" idx="1"/>
          </p:nvPr>
        </p:nvSpPr>
        <p:spPr>
          <a:xfrm>
            <a:off x="8709104" y="4739462"/>
            <a:ext cx="30405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7C21B6D-2DE2-5934-D91E-DBF93BC448E9}"/>
              </a:ext>
            </a:extLst>
          </p:cNvPr>
          <p:cNvSpPr>
            <a:spLocks noGrp="1"/>
          </p:cNvSpPr>
          <p:nvPr>
            <p:ph type="dt" sz="half" idx="10"/>
          </p:nvPr>
        </p:nvSpPr>
        <p:spPr>
          <a:xfrm>
            <a:off x="615176" y="6255989"/>
            <a:ext cx="2743200" cy="365125"/>
          </a:xfrm>
          <a:prstGeom prst="rect">
            <a:avLst/>
          </a:prstGeom>
        </p:spPr>
        <p:txBody>
          <a:bodyPr/>
          <a:lstStyle>
            <a:lvl1pPr>
              <a:defRPr sz="2400">
                <a:solidFill>
                  <a:schemeClr val="bg1">
                    <a:lumMod val="50000"/>
                  </a:schemeClr>
                </a:solidFill>
              </a:defRPr>
            </a:lvl1pPr>
          </a:lstStyle>
          <a:p>
            <a:fld id="{ACDA99D7-F4E7-D14C-B611-3DB14CE3DF61}" type="datetimeFigureOut">
              <a:rPr lang="en-GB" smtClean="0"/>
              <a:pPr/>
              <a:t>24/07/2024</a:t>
            </a:fld>
            <a:endParaRPr lang="en-GB"/>
          </a:p>
        </p:txBody>
      </p:sp>
    </p:spTree>
    <p:extLst>
      <p:ext uri="{BB962C8B-B14F-4D97-AF65-F5344CB8AC3E}">
        <p14:creationId xmlns:p14="http://schemas.microsoft.com/office/powerpoint/2010/main" val="206268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F9B7-A0B5-3748-42F1-E0CB2DC0279A}"/>
              </a:ext>
            </a:extLst>
          </p:cNvPr>
          <p:cNvSpPr>
            <a:spLocks noGrp="1"/>
          </p:cNvSpPr>
          <p:nvPr>
            <p:ph type="ctrTitle"/>
          </p:nvPr>
        </p:nvSpPr>
        <p:spPr>
          <a:xfrm>
            <a:off x="643054" y="2266935"/>
            <a:ext cx="7914537" cy="1162065"/>
          </a:xfrm>
        </p:spPr>
        <p:txBody>
          <a:bodyPr anchor="t">
            <a:normAutofit/>
          </a:bodyPr>
          <a:lstStyle>
            <a:lvl1pPr algn="l">
              <a:defRPr sz="4000">
                <a:solidFill>
                  <a:schemeClr val="bg1">
                    <a:lumMod val="50000"/>
                  </a:schemeClr>
                </a:solidFill>
              </a:defRPr>
            </a:lvl1pPr>
          </a:lstStyle>
          <a:p>
            <a:r>
              <a:rPr lang="en-GB"/>
              <a:t>Click to edit Master title style</a:t>
            </a:r>
          </a:p>
        </p:txBody>
      </p:sp>
      <p:sp>
        <p:nvSpPr>
          <p:cNvPr id="3" name="Subtitle 2">
            <a:extLst>
              <a:ext uri="{FF2B5EF4-FFF2-40B4-BE49-F238E27FC236}">
                <a16:creationId xmlns:a16="http://schemas.microsoft.com/office/drawing/2014/main" id="{F97FAC89-630D-C99B-0015-E39667F504B5}"/>
              </a:ext>
            </a:extLst>
          </p:cNvPr>
          <p:cNvSpPr>
            <a:spLocks noGrp="1"/>
          </p:cNvSpPr>
          <p:nvPr>
            <p:ph type="subTitle" idx="1"/>
          </p:nvPr>
        </p:nvSpPr>
        <p:spPr>
          <a:xfrm>
            <a:off x="643054" y="3785306"/>
            <a:ext cx="6920624" cy="106499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7C21B6D-2DE2-5934-D91E-DBF93BC448E9}"/>
              </a:ext>
            </a:extLst>
          </p:cNvPr>
          <p:cNvSpPr>
            <a:spLocks noGrp="1"/>
          </p:cNvSpPr>
          <p:nvPr>
            <p:ph type="dt" sz="half" idx="10"/>
          </p:nvPr>
        </p:nvSpPr>
        <p:spPr>
          <a:xfrm>
            <a:off x="615176" y="6255989"/>
            <a:ext cx="2743200" cy="365125"/>
          </a:xfrm>
          <a:prstGeom prst="rect">
            <a:avLst/>
          </a:prstGeom>
        </p:spPr>
        <p:txBody>
          <a:bodyPr/>
          <a:lstStyle>
            <a:lvl1pPr>
              <a:defRPr sz="2400">
                <a:solidFill>
                  <a:schemeClr val="bg1">
                    <a:lumMod val="50000"/>
                  </a:schemeClr>
                </a:solidFill>
              </a:defRPr>
            </a:lvl1pPr>
          </a:lstStyle>
          <a:p>
            <a:fld id="{ACDA99D7-F4E7-D14C-B611-3DB14CE3DF61}" type="datetimeFigureOut">
              <a:rPr lang="en-GB" smtClean="0"/>
              <a:pPr/>
              <a:t>24/07/2024</a:t>
            </a:fld>
            <a:endParaRPr lang="en-GB"/>
          </a:p>
        </p:txBody>
      </p:sp>
    </p:spTree>
    <p:extLst>
      <p:ext uri="{BB962C8B-B14F-4D97-AF65-F5344CB8AC3E}">
        <p14:creationId xmlns:p14="http://schemas.microsoft.com/office/powerpoint/2010/main" val="84023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798C6-3AB3-1A53-F105-D600505BC9A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ECE5931-BC0C-E340-E2CA-839566ACBB14}"/>
              </a:ext>
            </a:extLst>
          </p:cNvPr>
          <p:cNvSpPr>
            <a:spLocks noGrp="1"/>
          </p:cNvSpPr>
          <p:nvPr>
            <p:ph idx="1"/>
          </p:nvPr>
        </p:nvSpPr>
        <p:spPr>
          <a:xfrm>
            <a:off x="838200" y="1825625"/>
            <a:ext cx="8796454"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48156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5C8F5F-9809-C34B-89D8-792FE53B70A4}"/>
              </a:ext>
            </a:extLst>
          </p:cNvPr>
          <p:cNvPicPr>
            <a:picLocks noChangeAspect="1"/>
          </p:cNvPicPr>
          <p:nvPr userDrawn="1"/>
        </p:nvPicPr>
        <p:blipFill>
          <a:blip r:embed="rId2"/>
          <a:stretch>
            <a:fillRect/>
          </a:stretch>
        </p:blipFill>
        <p:spPr>
          <a:xfrm>
            <a:off x="-9603" y="-12739"/>
            <a:ext cx="12349322" cy="6934510"/>
          </a:xfrm>
          <a:prstGeom prst="rect">
            <a:avLst/>
          </a:prstGeom>
        </p:spPr>
      </p:pic>
      <p:sp>
        <p:nvSpPr>
          <p:cNvPr id="2" name="Title 1">
            <a:extLst>
              <a:ext uri="{FF2B5EF4-FFF2-40B4-BE49-F238E27FC236}">
                <a16:creationId xmlns:a16="http://schemas.microsoft.com/office/drawing/2014/main" id="{E48343EE-D019-78EE-B40E-6FCA97966375}"/>
              </a:ext>
            </a:extLst>
          </p:cNvPr>
          <p:cNvSpPr>
            <a:spLocks noGrp="1"/>
          </p:cNvSpPr>
          <p:nvPr>
            <p:ph type="title"/>
          </p:nvPr>
        </p:nvSpPr>
        <p:spPr>
          <a:xfrm>
            <a:off x="831850" y="1834516"/>
            <a:ext cx="7031990" cy="1112520"/>
          </a:xfrm>
        </p:spPr>
        <p:txBody>
          <a:bodyPr anchor="t">
            <a:normAutofit/>
          </a:bodyPr>
          <a:lstStyle>
            <a:lvl1pPr>
              <a:defRPr sz="3600"/>
            </a:lvl1pPr>
          </a:lstStyle>
          <a:p>
            <a:r>
              <a:rPr lang="en-GB"/>
              <a:t>Click to edit Master title style</a:t>
            </a:r>
          </a:p>
        </p:txBody>
      </p:sp>
      <p:sp>
        <p:nvSpPr>
          <p:cNvPr id="3" name="Text Placeholder 2">
            <a:extLst>
              <a:ext uri="{FF2B5EF4-FFF2-40B4-BE49-F238E27FC236}">
                <a16:creationId xmlns:a16="http://schemas.microsoft.com/office/drawing/2014/main" id="{573F0B37-5284-4469-48C8-AAFFD270BB12}"/>
              </a:ext>
            </a:extLst>
          </p:cNvPr>
          <p:cNvSpPr>
            <a:spLocks noGrp="1"/>
          </p:cNvSpPr>
          <p:nvPr>
            <p:ph type="body" idx="1"/>
          </p:nvPr>
        </p:nvSpPr>
        <p:spPr>
          <a:xfrm>
            <a:off x="831850" y="3238818"/>
            <a:ext cx="8449310" cy="1500187"/>
          </a:xfrm>
        </p:spPr>
        <p:txBody>
          <a:bodyPr/>
          <a:lstStyle>
            <a:lvl1pPr marL="0" indent="0">
              <a:buNone/>
              <a:defRPr sz="24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426143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0A7E3-F156-9BFB-4EA6-59B2792594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E4BC73-0F5A-9380-6D6E-06B3D71249A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016912E-4FF1-198F-0F80-237EDAC2BE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B8E4017-D048-40B1-607E-02046EF986AA}"/>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6" name="Footer Placeholder 5">
            <a:extLst>
              <a:ext uri="{FF2B5EF4-FFF2-40B4-BE49-F238E27FC236}">
                <a16:creationId xmlns:a16="http://schemas.microsoft.com/office/drawing/2014/main" id="{93574032-4BCC-91DE-E3A4-D5C3446572E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331BAFE8-7338-917C-8B85-215CC2018E3C}"/>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434022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2287-26D6-AB64-B7E8-0D503FD310E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DEEE353-58BE-C90F-68B9-FE18D5DC1F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A283544-76EB-03B6-20D1-F68EFEB2BB4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B3504B9-D5DB-64D5-BA37-4C7DEB1A9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AB8E8DE-C7E8-2BFE-4FA6-DB0EFAAB281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259591D-797E-425C-6A35-CD55811996DE}"/>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8" name="Footer Placeholder 7">
            <a:extLst>
              <a:ext uri="{FF2B5EF4-FFF2-40B4-BE49-F238E27FC236}">
                <a16:creationId xmlns:a16="http://schemas.microsoft.com/office/drawing/2014/main" id="{92D0CF70-81AE-4FCC-09B0-9699FE3C4EA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941DD9C-BB29-ABFE-4A8A-4C7D8A94AD12}"/>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143822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D8397-73CD-EBFE-70EB-7B01B131541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D3078E4-ECF0-C926-00C9-FB68BF891446}"/>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4" name="Footer Placeholder 3">
            <a:extLst>
              <a:ext uri="{FF2B5EF4-FFF2-40B4-BE49-F238E27FC236}">
                <a16:creationId xmlns:a16="http://schemas.microsoft.com/office/drawing/2014/main" id="{A6FE9087-9C82-13C6-597E-625EB2B5565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E1BC88A8-4699-8E73-573A-AFC09C13C12A}"/>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400946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0BDA6-3307-106C-84FE-3CA068C0BE42}"/>
              </a:ext>
            </a:extLst>
          </p:cNvPr>
          <p:cNvSpPr>
            <a:spLocks noGrp="1"/>
          </p:cNvSpPr>
          <p:nvPr>
            <p:ph type="dt" sz="half" idx="10"/>
          </p:nvPr>
        </p:nvSpPr>
        <p:spPr>
          <a:xfrm>
            <a:off x="838200" y="6356350"/>
            <a:ext cx="2743200" cy="365125"/>
          </a:xfrm>
          <a:prstGeom prst="rect">
            <a:avLst/>
          </a:prstGeom>
        </p:spPr>
        <p:txBody>
          <a:bodyPr/>
          <a:lstStyle/>
          <a:p>
            <a:fld id="{ACDA99D7-F4E7-D14C-B611-3DB14CE3DF61}" type="datetimeFigureOut">
              <a:rPr lang="en-GB" smtClean="0"/>
              <a:t>24/07/2024</a:t>
            </a:fld>
            <a:endParaRPr lang="en-GB"/>
          </a:p>
        </p:txBody>
      </p:sp>
      <p:sp>
        <p:nvSpPr>
          <p:cNvPr id="3" name="Footer Placeholder 2">
            <a:extLst>
              <a:ext uri="{FF2B5EF4-FFF2-40B4-BE49-F238E27FC236}">
                <a16:creationId xmlns:a16="http://schemas.microsoft.com/office/drawing/2014/main" id="{9B321967-B484-187C-EB8C-2BE6D5A00C3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DC9A5C64-783E-C7A3-BB2D-C29D9CFB2FD5}"/>
              </a:ext>
            </a:extLst>
          </p:cNvPr>
          <p:cNvSpPr>
            <a:spLocks noGrp="1"/>
          </p:cNvSpPr>
          <p:nvPr>
            <p:ph type="sldNum" sz="quarter" idx="12"/>
          </p:nvPr>
        </p:nvSpPr>
        <p:spPr>
          <a:xfrm>
            <a:off x="8610600" y="6356350"/>
            <a:ext cx="2743200" cy="365125"/>
          </a:xfrm>
          <a:prstGeom prst="rect">
            <a:avLst/>
          </a:prstGeom>
        </p:spPr>
        <p:txBody>
          <a:bodyPr/>
          <a:lstStyle/>
          <a:p>
            <a:fld id="{9AEED5CA-A8C1-7944-A825-0D89873EC847}" type="slidenum">
              <a:rPr lang="en-GB" smtClean="0"/>
              <a:t>‹#›</a:t>
            </a:fld>
            <a:endParaRPr lang="en-GB"/>
          </a:p>
        </p:txBody>
      </p:sp>
    </p:spTree>
    <p:extLst>
      <p:ext uri="{BB962C8B-B14F-4D97-AF65-F5344CB8AC3E}">
        <p14:creationId xmlns:p14="http://schemas.microsoft.com/office/powerpoint/2010/main" val="270123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823CFD0-0BA4-9F0D-65CE-E5D8D0C70535}"/>
              </a:ext>
            </a:extLst>
          </p:cNvPr>
          <p:cNvPicPr>
            <a:picLocks noChangeAspect="1"/>
          </p:cNvPicPr>
          <p:nvPr userDrawn="1"/>
        </p:nvPicPr>
        <p:blipFill>
          <a:blip r:embed="rId15"/>
          <a:stretch>
            <a:fillRect/>
          </a:stretch>
        </p:blipFill>
        <p:spPr>
          <a:xfrm>
            <a:off x="-10161" y="-10160"/>
            <a:ext cx="12229923" cy="6868160"/>
          </a:xfrm>
          <a:prstGeom prst="rect">
            <a:avLst/>
          </a:prstGeom>
        </p:spPr>
      </p:pic>
      <p:sp>
        <p:nvSpPr>
          <p:cNvPr id="2" name="Title Placeholder 1">
            <a:extLst>
              <a:ext uri="{FF2B5EF4-FFF2-40B4-BE49-F238E27FC236}">
                <a16:creationId xmlns:a16="http://schemas.microsoft.com/office/drawing/2014/main" id="{D3AAC917-80F7-EB0E-F696-A16B7D1FA8D3}"/>
              </a:ext>
            </a:extLst>
          </p:cNvPr>
          <p:cNvSpPr>
            <a:spLocks noGrp="1"/>
          </p:cNvSpPr>
          <p:nvPr>
            <p:ph type="title"/>
          </p:nvPr>
        </p:nvSpPr>
        <p:spPr>
          <a:xfrm>
            <a:off x="838200" y="822960"/>
            <a:ext cx="10515600" cy="867728"/>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BD7713F-49E6-0F5E-3C4F-5A4B1E9830CA}"/>
              </a:ext>
            </a:extLst>
          </p:cNvPr>
          <p:cNvSpPr>
            <a:spLocks noGrp="1"/>
          </p:cNvSpPr>
          <p:nvPr>
            <p:ph type="body" idx="1"/>
          </p:nvPr>
        </p:nvSpPr>
        <p:spPr>
          <a:xfrm>
            <a:off x="838200" y="1825625"/>
            <a:ext cx="8841059"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005590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3000" kern="1200">
          <a:solidFill>
            <a:schemeClr val="bg1">
              <a:lumMod val="50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62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C62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C62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C62B"/>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C62B"/>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autism.org.uk/advice-and-guidance/what-is-autism" TargetMode="External"/><Relationship Id="rId7" Type="http://schemas.openxmlformats.org/officeDocument/2006/relationships/hyperlink" Target="https://www.autistica.org.uk/downloads/files/Autistica-Action-Briefing-Adult-Mental-Health.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autistica.org.uk/what-is-autism/signs-and-symptoms/learning-disability-and-autism#:~:text=Around%204%20in%2010%20autistic,adapting%20behaviour%20to%20different%20situations" TargetMode="External"/><Relationship Id="rId5" Type="http://schemas.openxmlformats.org/officeDocument/2006/relationships/hyperlink" Target="https://www.local.gov.uk/our-support/sector-support-offer/care-and-health-improvement/autistic-and-learning-disabilities/housing" TargetMode="External"/><Relationship Id="rId4" Type="http://schemas.openxmlformats.org/officeDocument/2006/relationships/hyperlink" Target="https://www.nhs.uk/conditions/autism/what-is-autis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EC04DA1-1340-08B0-260B-D77C4C7455C1}"/>
              </a:ext>
            </a:extLst>
          </p:cNvPr>
          <p:cNvSpPr>
            <a:spLocks noGrp="1"/>
          </p:cNvSpPr>
          <p:nvPr>
            <p:ph type="ctrTitle"/>
          </p:nvPr>
        </p:nvSpPr>
        <p:spPr>
          <a:xfrm>
            <a:off x="2555631" y="2054578"/>
            <a:ext cx="6768991" cy="3307644"/>
          </a:xfrm>
        </p:spPr>
        <p:txBody>
          <a:bodyPr vert="horz" lIns="91440" tIns="45720" rIns="91440" bIns="45720" rtlCol="0" anchor="ctr">
            <a:normAutofit/>
          </a:bodyPr>
          <a:lstStyle/>
          <a:p>
            <a:pPr algn="ctr"/>
            <a:r>
              <a:rPr lang="en-GB" dirty="0">
                <a:latin typeface="Arial"/>
                <a:cs typeface="Arial"/>
              </a:rPr>
              <a:t>Scoping: Bury Adult Care</a:t>
            </a:r>
            <a:br>
              <a:rPr lang="en-GB" dirty="0"/>
            </a:br>
            <a:r>
              <a:rPr lang="en-GB" dirty="0">
                <a:latin typeface="Arial"/>
                <a:cs typeface="Arial"/>
              </a:rPr>
              <a:t>  Autism Strategy </a:t>
            </a:r>
            <a:br>
              <a:rPr lang="en-GB" dirty="0"/>
            </a:br>
            <a:r>
              <a:rPr lang="en-GB" dirty="0">
                <a:latin typeface="Arial"/>
                <a:cs typeface="Arial"/>
              </a:rPr>
              <a:t>2024 </a:t>
            </a:r>
            <a:r>
              <a:rPr lang="en-GB">
                <a:latin typeface="Arial"/>
                <a:cs typeface="Arial"/>
              </a:rPr>
              <a:t>– 2027 </a:t>
            </a:r>
            <a:br>
              <a:rPr lang="en-GB" dirty="0"/>
            </a:br>
            <a:r>
              <a:rPr lang="en-GB" dirty="0">
                <a:latin typeface="Arial"/>
                <a:cs typeface="Arial"/>
              </a:rPr>
              <a:t>Year One</a:t>
            </a:r>
            <a:br>
              <a:rPr lang="en-GB" dirty="0">
                <a:latin typeface="Arial"/>
                <a:cs typeface="Arial"/>
              </a:rPr>
            </a:br>
            <a:endParaRPr lang="en-US" sz="5400" dirty="0">
              <a:solidFill>
                <a:schemeClr val="bg1">
                  <a:lumMod val="95000"/>
                  <a:lumOff val="5000"/>
                </a:schemeClr>
              </a:solidFill>
              <a:latin typeface="+mj-lt"/>
              <a:cs typeface="+mj-cs"/>
            </a:endParaRPr>
          </a:p>
        </p:txBody>
      </p:sp>
      <p:pic>
        <p:nvPicPr>
          <p:cNvPr id="3" name="Picture 2" descr="Two men laughing at each other&#10;&#10;Description automatically generated with medium confidence">
            <a:extLst>
              <a:ext uri="{FF2B5EF4-FFF2-40B4-BE49-F238E27FC236}">
                <a16:creationId xmlns:a16="http://schemas.microsoft.com/office/drawing/2014/main" id="{01AB4C11-6B56-7692-F62A-9B3892172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2844" y="5131080"/>
            <a:ext cx="2092698" cy="1470811"/>
          </a:xfrm>
          <a:prstGeom prst="rect">
            <a:avLst/>
          </a:prstGeom>
        </p:spPr>
      </p:pic>
      <p:pic>
        <p:nvPicPr>
          <p:cNvPr id="5" name="Picture 4" descr="A picture containing logo, graphics, clipart, font&#10;&#10;Description automatically generated">
            <a:extLst>
              <a:ext uri="{FF2B5EF4-FFF2-40B4-BE49-F238E27FC236}">
                <a16:creationId xmlns:a16="http://schemas.microsoft.com/office/drawing/2014/main" id="{EBE4CEF5-24C1-D215-FC62-A98C295B2D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3811" y="5114143"/>
            <a:ext cx="1487748" cy="1487748"/>
          </a:xfrm>
          <a:prstGeom prst="rect">
            <a:avLst/>
          </a:prstGeom>
        </p:spPr>
      </p:pic>
      <p:pic>
        <p:nvPicPr>
          <p:cNvPr id="6" name="Picture 5" descr="A person holding a computer&#10;&#10;Description automatically generated">
            <a:extLst>
              <a:ext uri="{FF2B5EF4-FFF2-40B4-BE49-F238E27FC236}">
                <a16:creationId xmlns:a16="http://schemas.microsoft.com/office/drawing/2014/main" id="{5D18BEEE-09DB-E662-A04A-C4458E81F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655" y="5114143"/>
            <a:ext cx="1945005" cy="1485900"/>
          </a:xfrm>
          <a:prstGeom prst="rect">
            <a:avLst/>
          </a:prstGeom>
        </p:spPr>
      </p:pic>
    </p:spTree>
    <p:extLst>
      <p:ext uri="{BB962C8B-B14F-4D97-AF65-F5344CB8AC3E}">
        <p14:creationId xmlns:p14="http://schemas.microsoft.com/office/powerpoint/2010/main" val="36048811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572493" y="667512"/>
            <a:ext cx="11018520" cy="601600"/>
          </a:xfrm>
        </p:spPr>
        <p:txBody>
          <a:bodyPr anchor="b">
            <a:normAutofit/>
          </a:bodyPr>
          <a:lstStyle/>
          <a:p>
            <a:r>
              <a:rPr lang="en-GB" sz="2400"/>
              <a:t>Timetable of activity #1</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8">
            <a:extLst>
              <a:ext uri="{FF2B5EF4-FFF2-40B4-BE49-F238E27FC236}">
                <a16:creationId xmlns:a16="http://schemas.microsoft.com/office/drawing/2014/main" id="{AF23E47C-C7B1-21A4-37C4-1408B10F0E4A}"/>
              </a:ext>
            </a:extLst>
          </p:cNvPr>
          <p:cNvGraphicFramePr>
            <a:graphicFrameLocks noGrp="1"/>
          </p:cNvGraphicFramePr>
          <p:nvPr>
            <p:ph idx="1"/>
            <p:extLst>
              <p:ext uri="{D42A27DB-BD31-4B8C-83A1-F6EECF244321}">
                <p14:modId xmlns:p14="http://schemas.microsoft.com/office/powerpoint/2010/main" val="2082012413"/>
              </p:ext>
            </p:extLst>
          </p:nvPr>
        </p:nvGraphicFramePr>
        <p:xfrm>
          <a:off x="572493" y="1936624"/>
          <a:ext cx="10723036" cy="4643535"/>
        </p:xfrm>
        <a:graphic>
          <a:graphicData uri="http://schemas.openxmlformats.org/drawingml/2006/table">
            <a:tbl>
              <a:tblPr firstRow="1" bandRow="1">
                <a:tableStyleId>{91EBBBCC-DAD2-459C-BE2E-F6DE35CF9A28}</a:tableStyleId>
              </a:tblPr>
              <a:tblGrid>
                <a:gridCol w="3649883">
                  <a:extLst>
                    <a:ext uri="{9D8B030D-6E8A-4147-A177-3AD203B41FA5}">
                      <a16:colId xmlns:a16="http://schemas.microsoft.com/office/drawing/2014/main" val="4192803996"/>
                    </a:ext>
                  </a:extLst>
                </a:gridCol>
                <a:gridCol w="7073153">
                  <a:extLst>
                    <a:ext uri="{9D8B030D-6E8A-4147-A177-3AD203B41FA5}">
                      <a16:colId xmlns:a16="http://schemas.microsoft.com/office/drawing/2014/main" val="2506175482"/>
                    </a:ext>
                  </a:extLst>
                </a:gridCol>
              </a:tblGrid>
              <a:tr h="335290">
                <a:tc>
                  <a:txBody>
                    <a:bodyPr/>
                    <a:lstStyle/>
                    <a:p>
                      <a:r>
                        <a:rPr lang="en-GB"/>
                        <a:t>Date</a:t>
                      </a:r>
                    </a:p>
                  </a:txBody>
                  <a:tcPr/>
                </a:tc>
                <a:tc>
                  <a:txBody>
                    <a:bodyPr/>
                    <a:lstStyle/>
                    <a:p>
                      <a:r>
                        <a:rPr lang="en-GB"/>
                        <a:t>Planned Activity</a:t>
                      </a:r>
                    </a:p>
                  </a:txBody>
                  <a:tcPr/>
                </a:tc>
                <a:extLst>
                  <a:ext uri="{0D108BD9-81ED-4DB2-BD59-A6C34878D82A}">
                    <a16:rowId xmlns:a16="http://schemas.microsoft.com/office/drawing/2014/main" val="90120337"/>
                  </a:ext>
                </a:extLst>
              </a:tr>
              <a:tr h="1314274">
                <a:tc>
                  <a:txBody>
                    <a:bodyPr/>
                    <a:lstStyle/>
                    <a:p>
                      <a:r>
                        <a:rPr lang="en-GB" sz="1600" dirty="0">
                          <a:latin typeface="Arial" panose="020B0604020202020204" pitchFamily="34" charset="0"/>
                          <a:cs typeface="Arial" panose="020B0604020202020204" pitchFamily="34" charset="0"/>
                        </a:rPr>
                        <a:t>January - August 24</a:t>
                      </a:r>
                    </a:p>
                    <a:p>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effectLst/>
                          <a:latin typeface="Arial" panose="020B0604020202020204" pitchFamily="34" charset="0"/>
                          <a:ea typeface="+mn-ea"/>
                          <a:cs typeface="Arial" panose="020B0604020202020204" pitchFamily="34" charset="0"/>
                        </a:rPr>
                        <a:t>Improve our assessment, support and planning with people, so we work with them to live “my life, my way”. via: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workshop on choice &amp; control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dk1"/>
                          </a:solidFill>
                          <a:effectLst/>
                          <a:latin typeface="Arial" panose="020B0604020202020204" pitchFamily="34" charset="0"/>
                          <a:ea typeface="+mn-ea"/>
                          <a:cs typeface="Arial" panose="020B0604020202020204" pitchFamily="34" charset="0"/>
                        </a:rPr>
                        <a:t>mapping exercise</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action plan</a:t>
                      </a:r>
                    </a:p>
                  </a:txBody>
                  <a:tcPr/>
                </a:tc>
                <a:extLst>
                  <a:ext uri="{0D108BD9-81ED-4DB2-BD59-A6C34878D82A}">
                    <a16:rowId xmlns:a16="http://schemas.microsoft.com/office/drawing/2014/main" val="25369769"/>
                  </a:ext>
                </a:extLst>
              </a:tr>
              <a:tr h="1726596">
                <a:tc>
                  <a:txBody>
                    <a:bodyPr/>
                    <a:lstStyle/>
                    <a:p>
                      <a:r>
                        <a:rPr lang="en-GB" sz="1600" dirty="0">
                          <a:latin typeface="Arial" panose="020B0604020202020204" pitchFamily="34" charset="0"/>
                          <a:cs typeface="Arial" panose="020B0604020202020204" pitchFamily="34" charset="0"/>
                        </a:rPr>
                        <a:t>January – August 24</a:t>
                      </a:r>
                    </a:p>
                  </a:txBody>
                  <a:tcPr/>
                </a:tc>
                <a:tc>
                  <a:txBody>
                    <a:bodyPr/>
                    <a:lstStyle/>
                    <a:p>
                      <a:pPr lvl="0"/>
                      <a:r>
                        <a:rPr lang="en-GB" sz="1600" kern="1200">
                          <a:solidFill>
                            <a:schemeClr val="dk1"/>
                          </a:solidFill>
                          <a:effectLst/>
                          <a:latin typeface="Arial" panose="020B0604020202020204" pitchFamily="34" charset="0"/>
                          <a:ea typeface="+mn-ea"/>
                          <a:cs typeface="Arial" panose="020B0604020202020204" pitchFamily="34" charset="0"/>
                        </a:rPr>
                        <a:t>Increase opportunities for people to get involved and help us be </a:t>
                      </a:r>
                      <a:r>
                        <a:rPr lang="en-GB" sz="1600" kern="1200" err="1">
                          <a:solidFill>
                            <a:schemeClr val="dk1"/>
                          </a:solidFill>
                          <a:effectLst/>
                          <a:latin typeface="Arial" panose="020B0604020202020204" pitchFamily="34" charset="0"/>
                          <a:ea typeface="+mn-ea"/>
                          <a:cs typeface="Arial" panose="020B0604020202020204" pitchFamily="34" charset="0"/>
                        </a:rPr>
                        <a:t>i</a:t>
                      </a:r>
                      <a:r>
                        <a:rPr lang="en-GB" sz="1600" kern="1200">
                          <a:solidFill>
                            <a:schemeClr val="dk1"/>
                          </a:solidFill>
                          <a:effectLst/>
                          <a:latin typeface="Arial" panose="020B0604020202020204" pitchFamily="34" charset="0"/>
                          <a:ea typeface="+mn-ea"/>
                          <a:cs typeface="Arial" panose="020B0604020202020204" pitchFamily="34" charset="0"/>
                        </a:rPr>
                        <a:t>) clear on “what good looks like” ii) design and plan services, via engagement with:</a:t>
                      </a:r>
                      <a:endParaRPr lang="en-GB" sz="16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Autistic people with care and support needs, and people who know them well. </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Bury Health and Adult Social Care workforce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System-wide stakeholders including our staff, hospitals, housing, the VCFA, Providers etc.</a:t>
                      </a:r>
                    </a:p>
                  </a:txBody>
                  <a:tcPr/>
                </a:tc>
                <a:extLst>
                  <a:ext uri="{0D108BD9-81ED-4DB2-BD59-A6C34878D82A}">
                    <a16:rowId xmlns:a16="http://schemas.microsoft.com/office/drawing/2014/main" val="4031462445"/>
                  </a:ext>
                </a:extLst>
              </a:tr>
              <a:tr h="7544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January 24 onwards</a:t>
                      </a:r>
                    </a:p>
                    <a:p>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Improve skills of our workforce, via delivery of: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Arial" panose="020B0604020202020204" pitchFamily="34" charset="0"/>
                          <a:cs typeface="Arial" panose="020B0604020202020204" pitchFamily="34" charset="0"/>
                        </a:rPr>
                        <a:t>Specific training programmes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latin typeface="Arial" panose="020B0604020202020204" pitchFamily="34" charset="0"/>
                          <a:cs typeface="Arial" panose="020B0604020202020204" pitchFamily="34" charset="0"/>
                        </a:rPr>
                        <a:t>Wider awareness-raising e.g. workshops </a:t>
                      </a:r>
                    </a:p>
                  </a:txBody>
                  <a:tcPr/>
                </a:tc>
                <a:extLst>
                  <a:ext uri="{0D108BD9-81ED-4DB2-BD59-A6C34878D82A}">
                    <a16:rowId xmlns:a16="http://schemas.microsoft.com/office/drawing/2014/main" val="431282471"/>
                  </a:ext>
                </a:extLst>
              </a:tr>
              <a:tr h="342221">
                <a:tc>
                  <a:txBody>
                    <a:bodyPr/>
                    <a:lstStyle/>
                    <a:p>
                      <a:endParaRPr lang="en-GB" sz="16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2577005"/>
                  </a:ext>
                </a:extLst>
              </a:tr>
            </a:tbl>
          </a:graphicData>
        </a:graphic>
      </p:graphicFrame>
    </p:spTree>
    <p:extLst>
      <p:ext uri="{BB962C8B-B14F-4D97-AF65-F5344CB8AC3E}">
        <p14:creationId xmlns:p14="http://schemas.microsoft.com/office/powerpoint/2010/main" val="1421363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572493" y="667512"/>
            <a:ext cx="11018520" cy="601600"/>
          </a:xfrm>
        </p:spPr>
        <p:txBody>
          <a:bodyPr anchor="b">
            <a:normAutofit/>
          </a:bodyPr>
          <a:lstStyle/>
          <a:p>
            <a:r>
              <a:rPr lang="en-GB" sz="2400"/>
              <a:t>Timetable of activity #2</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8">
            <a:extLst>
              <a:ext uri="{FF2B5EF4-FFF2-40B4-BE49-F238E27FC236}">
                <a16:creationId xmlns:a16="http://schemas.microsoft.com/office/drawing/2014/main" id="{AF23E47C-C7B1-21A4-37C4-1408B10F0E4A}"/>
              </a:ext>
            </a:extLst>
          </p:cNvPr>
          <p:cNvGraphicFramePr>
            <a:graphicFrameLocks noGrp="1"/>
          </p:cNvGraphicFramePr>
          <p:nvPr>
            <p:ph idx="1"/>
            <p:extLst>
              <p:ext uri="{D42A27DB-BD31-4B8C-83A1-F6EECF244321}">
                <p14:modId xmlns:p14="http://schemas.microsoft.com/office/powerpoint/2010/main" val="4213748494"/>
              </p:ext>
            </p:extLst>
          </p:nvPr>
        </p:nvGraphicFramePr>
        <p:xfrm>
          <a:off x="712694" y="1936624"/>
          <a:ext cx="10612613" cy="4384293"/>
        </p:xfrm>
        <a:graphic>
          <a:graphicData uri="http://schemas.openxmlformats.org/drawingml/2006/table">
            <a:tbl>
              <a:tblPr firstRow="1" bandRow="1">
                <a:tableStyleId>{91EBBBCC-DAD2-459C-BE2E-F6DE35CF9A28}</a:tableStyleId>
              </a:tblPr>
              <a:tblGrid>
                <a:gridCol w="3576918">
                  <a:extLst>
                    <a:ext uri="{9D8B030D-6E8A-4147-A177-3AD203B41FA5}">
                      <a16:colId xmlns:a16="http://schemas.microsoft.com/office/drawing/2014/main" val="4192803996"/>
                    </a:ext>
                  </a:extLst>
                </a:gridCol>
                <a:gridCol w="7035695">
                  <a:extLst>
                    <a:ext uri="{9D8B030D-6E8A-4147-A177-3AD203B41FA5}">
                      <a16:colId xmlns:a16="http://schemas.microsoft.com/office/drawing/2014/main" val="2506175482"/>
                    </a:ext>
                  </a:extLst>
                </a:gridCol>
              </a:tblGrid>
              <a:tr h="309621">
                <a:tc>
                  <a:txBody>
                    <a:bodyPr/>
                    <a:lstStyle/>
                    <a:p>
                      <a:r>
                        <a:rPr lang="en-GB"/>
                        <a:t>Date</a:t>
                      </a:r>
                    </a:p>
                  </a:txBody>
                  <a:tcPr/>
                </a:tc>
                <a:tc>
                  <a:txBody>
                    <a:bodyPr/>
                    <a:lstStyle/>
                    <a:p>
                      <a:r>
                        <a:rPr lang="en-GB"/>
                        <a:t>Planned Activity</a:t>
                      </a:r>
                    </a:p>
                  </a:txBody>
                  <a:tcPr/>
                </a:tc>
                <a:extLst>
                  <a:ext uri="{0D108BD9-81ED-4DB2-BD59-A6C34878D82A}">
                    <a16:rowId xmlns:a16="http://schemas.microsoft.com/office/drawing/2014/main" val="90120337"/>
                  </a:ext>
                </a:extLst>
              </a:tr>
              <a:tr h="2135145">
                <a:tc>
                  <a:txBody>
                    <a:bodyPr/>
                    <a:lstStyle/>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Timescales as per delivery plan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latin typeface="Arial" panose="020B0604020202020204" pitchFamily="34" charset="0"/>
                          <a:ea typeface="+mn-ea"/>
                          <a:cs typeface="Arial" panose="020B0604020202020204" pitchFamily="34" charset="0"/>
                        </a:rPr>
                        <a:t>Review and establish pathways (transitions) for autistic young adults moving to Adult Social Services, to make sure support is appropriate, effective, and available at the time they need it. </a:t>
                      </a:r>
                    </a:p>
                    <a:p>
                      <a:endParaRPr lang="en-GB" sz="1600" kern="1200">
                        <a:solidFill>
                          <a:schemeClr val="dk1"/>
                        </a:solidFill>
                        <a:effectLst/>
                        <a:latin typeface="Arial" panose="020B0604020202020204" pitchFamily="34" charset="0"/>
                        <a:ea typeface="+mn-ea"/>
                        <a:cs typeface="Arial" panose="020B0604020202020204" pitchFamily="34" charset="0"/>
                      </a:endParaRPr>
                    </a:p>
                    <a:p>
                      <a:r>
                        <a:rPr lang="en-GB" sz="1600" kern="1200">
                          <a:solidFill>
                            <a:schemeClr val="dk1"/>
                          </a:solidFill>
                          <a:effectLst/>
                          <a:latin typeface="Arial" panose="020B0604020202020204" pitchFamily="34" charset="0"/>
                          <a:ea typeface="+mn-ea"/>
                          <a:cs typeface="Arial" panose="020B0604020202020204" pitchFamily="34" charset="0"/>
                        </a:rPr>
                        <a:t>Delivery of ‘Transitions Hub’ delivery plan:</a:t>
                      </a:r>
                    </a:p>
                    <a:p>
                      <a:r>
                        <a:rPr lang="en-GB" sz="1600" kern="1200">
                          <a:solidFill>
                            <a:schemeClr val="dk1"/>
                          </a:solidFill>
                          <a:effectLst/>
                          <a:latin typeface="Arial" panose="020B0604020202020204" pitchFamily="34" charset="0"/>
                          <a:ea typeface="+mn-ea"/>
                          <a:cs typeface="Arial" panose="020B0604020202020204" pitchFamily="34" charset="0"/>
                        </a:rPr>
                        <a:t>14-25 years transitions service redesign</a:t>
                      </a:r>
                    </a:p>
                    <a:p>
                      <a:r>
                        <a:rPr lang="en-GB" sz="1600" kern="1200">
                          <a:solidFill>
                            <a:schemeClr val="dk1"/>
                          </a:solidFill>
                          <a:effectLst/>
                          <a:latin typeface="Arial" panose="020B0604020202020204" pitchFamily="34" charset="0"/>
                          <a:ea typeface="+mn-ea"/>
                          <a:cs typeface="Arial" panose="020B0604020202020204" pitchFamily="34" charset="0"/>
                        </a:rPr>
                        <a:t>Implementation of shared 14-25 transitions service </a:t>
                      </a:r>
                    </a:p>
                  </a:txBody>
                  <a:tcPr/>
                </a:tc>
                <a:extLst>
                  <a:ext uri="{0D108BD9-81ED-4DB2-BD59-A6C34878D82A}">
                    <a16:rowId xmlns:a16="http://schemas.microsoft.com/office/drawing/2014/main" val="25369769"/>
                  </a:ext>
                </a:extLst>
              </a:tr>
              <a:tr h="309621">
                <a:tc>
                  <a:txBody>
                    <a:bodyPr/>
                    <a:lstStyle/>
                    <a:p>
                      <a:r>
                        <a:rPr lang="en-GB" sz="1600" dirty="0">
                          <a:latin typeface="Arial" panose="020B0604020202020204" pitchFamily="34" charset="0"/>
                          <a:cs typeface="Arial" panose="020B0604020202020204" pitchFamily="34" charset="0"/>
                        </a:rPr>
                        <a:t>August-September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Drafting of Autism Strategy and action plan </a:t>
                      </a:r>
                    </a:p>
                  </a:txBody>
                  <a:tcPr/>
                </a:tc>
                <a:extLst>
                  <a:ext uri="{0D108BD9-81ED-4DB2-BD59-A6C34878D82A}">
                    <a16:rowId xmlns:a16="http://schemas.microsoft.com/office/drawing/2014/main" val="4031462445"/>
                  </a:ext>
                </a:extLst>
              </a:tr>
              <a:tr h="774054">
                <a:tc>
                  <a:txBody>
                    <a:bodyPr/>
                    <a:lstStyle/>
                    <a:p>
                      <a:r>
                        <a:rPr lang="en-GB" sz="1600" dirty="0">
                          <a:latin typeface="Arial" panose="020B0604020202020204" pitchFamily="34" charset="0"/>
                          <a:cs typeface="Arial" panose="020B0604020202020204" pitchFamily="34" charset="0"/>
                        </a:rPr>
                        <a:t>October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latin typeface="Arial" panose="020B0604020202020204" pitchFamily="34" charset="0"/>
                          <a:cs typeface="Arial" panose="020B0604020202020204" pitchFamily="34" charset="0"/>
                        </a:rPr>
                        <a:t>Joint SLT Operational and Commissioning Approval</a:t>
                      </a:r>
                    </a:p>
                  </a:txBody>
                  <a:tcPr/>
                </a:tc>
                <a:extLst>
                  <a:ext uri="{0D108BD9-81ED-4DB2-BD59-A6C34878D82A}">
                    <a16:rowId xmlns:a16="http://schemas.microsoft.com/office/drawing/2014/main" val="431282471"/>
                  </a:ext>
                </a:extLst>
              </a:tr>
              <a:tr h="774054">
                <a:tc>
                  <a:txBody>
                    <a:bodyPr/>
                    <a:lstStyle/>
                    <a:p>
                      <a:r>
                        <a:rPr lang="en-GB" sz="1600" dirty="0">
                          <a:latin typeface="Arial" panose="020B0604020202020204" pitchFamily="34" charset="0"/>
                          <a:cs typeface="Arial" panose="020B0604020202020204" pitchFamily="34" charset="0"/>
                        </a:rPr>
                        <a:t>November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Arial" panose="020B0604020202020204" pitchFamily="34" charset="0"/>
                          <a:cs typeface="Arial" panose="020B0604020202020204" pitchFamily="34" charset="0"/>
                        </a:rPr>
                        <a:t>Cabinet approval sought to approve and implement Autism Strategy 2024 – 2027.</a:t>
                      </a:r>
                    </a:p>
                  </a:txBody>
                  <a:tcPr/>
                </a:tc>
                <a:extLst>
                  <a:ext uri="{0D108BD9-81ED-4DB2-BD59-A6C34878D82A}">
                    <a16:rowId xmlns:a16="http://schemas.microsoft.com/office/drawing/2014/main" val="2902577005"/>
                  </a:ext>
                </a:extLst>
              </a:tr>
            </a:tbl>
          </a:graphicData>
        </a:graphic>
      </p:graphicFrame>
    </p:spTree>
    <p:extLst>
      <p:ext uri="{BB962C8B-B14F-4D97-AF65-F5344CB8AC3E}">
        <p14:creationId xmlns:p14="http://schemas.microsoft.com/office/powerpoint/2010/main" val="2041301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572493" y="667512"/>
            <a:ext cx="11018520" cy="601600"/>
          </a:xfrm>
        </p:spPr>
        <p:txBody>
          <a:bodyPr anchor="b">
            <a:normAutofit/>
          </a:bodyPr>
          <a:lstStyle/>
          <a:p>
            <a:r>
              <a:rPr lang="en-GB" sz="2400"/>
              <a:t>Next Steps for Commissioners</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88E7FEC-3EFB-CD0B-1825-1961526D662C}"/>
              </a:ext>
            </a:extLst>
          </p:cNvPr>
          <p:cNvSpPr>
            <a:spLocks noGrp="1"/>
          </p:cNvSpPr>
          <p:nvPr>
            <p:ph idx="1"/>
          </p:nvPr>
        </p:nvSpPr>
        <p:spPr>
          <a:xfrm>
            <a:off x="572493" y="2071316"/>
            <a:ext cx="6713552" cy="4119172"/>
          </a:xfrm>
        </p:spPr>
        <p:txBody>
          <a:bodyPr anchor="t">
            <a:normAutofit lnSpcReduction="10000"/>
          </a:bodyPr>
          <a:lstStyle/>
          <a:p>
            <a:pPr marL="0" indent="0">
              <a:buNone/>
            </a:pPr>
            <a:r>
              <a:rPr lang="en-GB" sz="1800" dirty="0"/>
              <a:t>To develop an effective Autism Strategy 2024-27, the process will include:</a:t>
            </a:r>
          </a:p>
          <a:p>
            <a:pPr marL="0" indent="0">
              <a:buNone/>
            </a:pPr>
            <a:endParaRPr lang="en-GB" sz="1800" dirty="0"/>
          </a:p>
          <a:p>
            <a:pPr>
              <a:buFont typeface="Wingdings" panose="05000000000000000000" pitchFamily="2" charset="2"/>
              <a:buChar char="v"/>
            </a:pPr>
            <a:r>
              <a:rPr lang="en-GB" sz="1800" dirty="0"/>
              <a:t>Research into examples of local and national good practice</a:t>
            </a:r>
          </a:p>
          <a:p>
            <a:pPr>
              <a:buFont typeface="Wingdings" panose="05000000000000000000" pitchFamily="2" charset="2"/>
              <a:buChar char="v"/>
            </a:pPr>
            <a:endParaRPr lang="en-GB" sz="1800" dirty="0"/>
          </a:p>
          <a:p>
            <a:pPr>
              <a:buFont typeface="Wingdings" panose="05000000000000000000" pitchFamily="2" charset="2"/>
              <a:buChar char="v"/>
            </a:pPr>
            <a:r>
              <a:rPr lang="en-GB" sz="1800" dirty="0"/>
              <a:t>Feedback from Bury residents and stakeholders on 'what good looks like’</a:t>
            </a:r>
          </a:p>
          <a:p>
            <a:pPr>
              <a:buFont typeface="Wingdings" panose="05000000000000000000" pitchFamily="2" charset="2"/>
              <a:buChar char="v"/>
            </a:pPr>
            <a:endParaRPr lang="en-GB" sz="1800" dirty="0"/>
          </a:p>
          <a:p>
            <a:pPr>
              <a:buFont typeface="Wingdings" panose="05000000000000000000" pitchFamily="2" charset="2"/>
              <a:buChar char="v"/>
            </a:pPr>
            <a:r>
              <a:rPr lang="en-GB" sz="1800" dirty="0"/>
              <a:t>Baseline of current work against which we can measure improvements</a:t>
            </a:r>
          </a:p>
          <a:p>
            <a:pPr marL="0" indent="0">
              <a:buNone/>
            </a:pPr>
            <a:r>
              <a:rPr lang="en-GB" sz="1800" dirty="0"/>
              <a:t> </a:t>
            </a:r>
          </a:p>
          <a:p>
            <a:pPr>
              <a:buFont typeface="Wingdings" panose="05000000000000000000" pitchFamily="2" charset="2"/>
              <a:buChar char="v"/>
            </a:pPr>
            <a:r>
              <a:rPr lang="en-GB" sz="1800" dirty="0"/>
              <a:t>A substantial part of the strategy will be the action plan that turns our vision into tangible results</a:t>
            </a:r>
            <a:endParaRPr lang="en-GB" sz="1800" kern="100" dirty="0">
              <a:effectLst/>
              <a:ea typeface="Calibri" panose="020F0502020204030204" pitchFamily="34" charset="0"/>
            </a:endParaRPr>
          </a:p>
          <a:p>
            <a:pPr lvl="1"/>
            <a:endParaRPr lang="en-GB" sz="1900" dirty="0"/>
          </a:p>
          <a:p>
            <a:pPr lvl="1"/>
            <a:endParaRPr lang="en-GB" sz="1900" dirty="0"/>
          </a:p>
        </p:txBody>
      </p:sp>
      <p:pic>
        <p:nvPicPr>
          <p:cNvPr id="13" name="Picture 5">
            <a:extLst>
              <a:ext uri="{FF2B5EF4-FFF2-40B4-BE49-F238E27FC236}">
                <a16:creationId xmlns:a16="http://schemas.microsoft.com/office/drawing/2014/main" id="{9A3F7FD5-0306-EFFF-353C-BF9F970DA68A}"/>
              </a:ext>
            </a:extLst>
          </p:cNvPr>
          <p:cNvPicPr>
            <a:picLocks noChangeAspect="1"/>
          </p:cNvPicPr>
          <p:nvPr/>
        </p:nvPicPr>
        <p:blipFill rotWithShape="1">
          <a:blip r:embed="rId3"/>
          <a:srcRect l="25330" r="20555" b="2"/>
          <a:stretch/>
        </p:blipFill>
        <p:spPr>
          <a:xfrm>
            <a:off x="7675658" y="2093976"/>
            <a:ext cx="3941064" cy="4096512"/>
          </a:xfrm>
          <a:prstGeom prst="rect">
            <a:avLst/>
          </a:prstGeom>
        </p:spPr>
      </p:pic>
    </p:spTree>
    <p:extLst>
      <p:ext uri="{BB962C8B-B14F-4D97-AF65-F5344CB8AC3E}">
        <p14:creationId xmlns:p14="http://schemas.microsoft.com/office/powerpoint/2010/main" val="2465062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572493" y="667512"/>
            <a:ext cx="11018520" cy="601600"/>
          </a:xfrm>
        </p:spPr>
        <p:txBody>
          <a:bodyPr anchor="b">
            <a:normAutofit/>
          </a:bodyPr>
          <a:lstStyle/>
          <a:p>
            <a:r>
              <a:rPr lang="en-GB" sz="2400"/>
              <a:t>Data sources</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88E7FEC-3EFB-CD0B-1825-1961526D662C}"/>
              </a:ext>
            </a:extLst>
          </p:cNvPr>
          <p:cNvSpPr>
            <a:spLocks noGrp="1"/>
          </p:cNvSpPr>
          <p:nvPr>
            <p:ph idx="1"/>
          </p:nvPr>
        </p:nvSpPr>
        <p:spPr>
          <a:xfrm>
            <a:off x="572493" y="1828800"/>
            <a:ext cx="10972800" cy="4655312"/>
          </a:xfrm>
        </p:spPr>
        <p:txBody>
          <a:bodyPr anchor="t">
            <a:normAutofit fontScale="55000" lnSpcReduction="20000"/>
          </a:bodyPr>
          <a:lstStyle/>
          <a:p>
            <a:r>
              <a:rPr lang="en-GB" sz="1800" u="sng" kern="100" baseline="30000"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rPr>
              <a:t>National Autistic Society (online)  </a:t>
            </a:r>
            <a:r>
              <a:rPr lang="en-GB" sz="1800" u="sng" kern="100" baseline="30000"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https://www.autism.org.uk/advice-and-guidance/what-is-autism</a:t>
            </a:r>
            <a:endParaRPr lang="en-GB" sz="1800" kern="100" baseline="30000" dirty="0">
              <a:effectLst/>
              <a:latin typeface="Verdana" panose="020B060403050404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GM Autism prevalence calculator, using ONS population projections. Extrapolated using ratio of 1:5.2 for family and carers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NHS What Is autism?  </a:t>
            </a:r>
            <a:r>
              <a:rPr lang="en-GB" sz="1800" u="sng" kern="100"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https://www.nhs.uk/conditions/autism/what-is-autism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Office for National Statistics (2021). Outcomes for disabled people in the UK - Office for National Statistics. [online] https://www.ons.gov.uk/peoplepopulationandcommunity/healthandsocialcare/disability/articles/outcomesfordisabledpeopleintheuk/2020</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Allen M &amp; Coney K (2018). What Happens Next? 2018: A report on the first destinations of 2016 disabled graduates. The  Association of Graduate Careers Advisory Services.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kern="100"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a:rPr>
              <a:t>Housing for people with a learning disability or autistic people | Local Government Association</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Mason D, et al. (2018) Predictors of Quality of Life for Autistic Adults. Autism Res 11(8), 1138-1147.</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err="1">
                <a:effectLst/>
                <a:latin typeface="Verdana" panose="020B0604030504040204" pitchFamily="34" charset="0"/>
                <a:ea typeface="Calibri" panose="020F0502020204030204" pitchFamily="34" charset="0"/>
                <a:cs typeface="Times New Roman" panose="02020603050405020304" pitchFamily="18" charset="0"/>
              </a:rPr>
              <a:t>Rydzewska</a:t>
            </a: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E, et al. (2019) General health of adults with autism spectrum disorders – A whole country population cross-sectional study. Research in Autism Spectrum Disorders 60, 59-66.</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Westminster Commission on Autism (2016). A Spectrum of Obstacles: An inquiry into autistic people</a:t>
            </a:r>
            <a:r>
              <a:rPr lang="en-GB" sz="1800" kern="100" dirty="0">
                <a:solidFill>
                  <a:srgbClr val="FFFFFF"/>
                </a:solidFill>
                <a:effectLst/>
                <a:latin typeface="Verdana" panose="020B0604030504040204" pitchFamily="34" charset="0"/>
                <a:ea typeface="Calibri" panose="020F0502020204030204" pitchFamily="34" charset="0"/>
                <a:cs typeface="Times New Roman" panose="02020603050405020304" pitchFamily="18" charset="0"/>
              </a:rPr>
              <a:t>. to healthcare for autistic people.</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GM Autism prevalence calculator, using ONS population projections.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Activity information from Lanc UK – for NE sector April 21- Feb 23, </a:t>
            </a:r>
            <a:r>
              <a:rPr lang="en-GB" sz="1800" kern="100" dirty="0" err="1">
                <a:effectLst/>
                <a:latin typeface="Verdana" panose="020B0604030504040204" pitchFamily="34" charset="0"/>
                <a:ea typeface="Calibri" panose="020F0502020204030204" pitchFamily="34" charset="0"/>
                <a:cs typeface="Times New Roman" panose="02020603050405020304" pitchFamily="18" charset="0"/>
              </a:rPr>
              <a:t>Bury’s</a:t>
            </a:r>
            <a:r>
              <a:rPr lang="en-GB" sz="1800" kern="100" dirty="0">
                <a:effectLst/>
                <a:latin typeface="Verdana" panose="020B0604030504040204" pitchFamily="34" charset="0"/>
                <a:ea typeface="Calibri" panose="020F0502020204030204" pitchFamily="34" charset="0"/>
                <a:cs typeface="Times New Roman" panose="02020603050405020304" pitchFamily="18" charset="0"/>
              </a:rPr>
              <a:t> activity estimated from population share.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National Autistic Society (online)  </a:t>
            </a:r>
            <a:r>
              <a:rPr lang="en-GB" sz="1800" u="sng" kern="100"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https://www.autism.org.uk/advice-and-guidance/what-is-autism</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Times New Roman" panose="02020603050405020304" pitchFamily="18" charset="0"/>
              </a:rPr>
              <a:t>Data from Bury Protocol 21/22 – needs updating.  PSR of autism only. Known data quality issues.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Arial" panose="020B0604020202020204" pitchFamily="34" charset="0"/>
              </a:rPr>
              <a:t>4 in 10 people with autism have learning disability: </a:t>
            </a:r>
            <a:r>
              <a:rPr lang="en-GB" sz="1800" u="sng" kern="100"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6"/>
              </a:rPr>
              <a:t>https://www.autistica.org.uk/what-is-autism/signs-and-symptoms/learning-disability-and-autism#:~:text=Around%204%20in%2010%20autistic,adapting%20behaviour%20to%20different%20situations</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Verdana" panose="020B0604030504040204" pitchFamily="34" charset="0"/>
                <a:ea typeface="Calibri" panose="020F0502020204030204" pitchFamily="34" charset="0"/>
                <a:cs typeface="Arial" panose="020B0604020202020204" pitchFamily="34" charset="0"/>
              </a:rPr>
              <a:t>7 out of 10 autistic people have a mental health condition e.g. OCD ,ADHD, anxiety, depression </a:t>
            </a:r>
            <a:r>
              <a:rPr lang="en-GB" sz="1800" u="sng" kern="100" dirty="0">
                <a:solidFill>
                  <a:srgbClr val="0563C1"/>
                </a:solidFill>
                <a:effectLst/>
                <a:latin typeface="Verdana" panose="020B0604030504040204" pitchFamily="34" charset="0"/>
                <a:ea typeface="Calibri" panose="020F0502020204030204" pitchFamily="34" charset="0"/>
                <a:cs typeface="Arial" panose="020B0604020202020204" pitchFamily="34" charset="0"/>
                <a:hlinkClick r:id="rId7"/>
              </a:rPr>
              <a:t>https://www.autistica.org.uk/downloads/files/Autistica-Action-Briefing-Adult-Mental-Health.pdf</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kern="100" dirty="0">
                <a:solidFill>
                  <a:srgbClr val="0563C1"/>
                </a:solidFill>
                <a:effectLst/>
                <a:latin typeface="Verdana" panose="020B0604030504040204" pitchFamily="34" charset="0"/>
                <a:ea typeface="Calibri" panose="020F0502020204030204" pitchFamily="34" charset="0"/>
                <a:cs typeface="Arial" panose="020B0604020202020204" pitchFamily="34" charset="0"/>
              </a:rPr>
              <a:t>Employment rate of autistic people: https://www.ons.gov.uk/peoplepopulationandcommunity/healthandsocialcare/disability/articles/outcomesfordisabledpeopleintheuk/2021#employment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sz="1900" dirty="0"/>
          </a:p>
          <a:p>
            <a:pPr lvl="1"/>
            <a:endParaRPr lang="en-GB" sz="1900" dirty="0"/>
          </a:p>
        </p:txBody>
      </p:sp>
    </p:spTree>
    <p:extLst>
      <p:ext uri="{BB962C8B-B14F-4D97-AF65-F5344CB8AC3E}">
        <p14:creationId xmlns:p14="http://schemas.microsoft.com/office/powerpoint/2010/main" val="2921261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9">
            <a:extLst>
              <a:ext uri="{FF2B5EF4-FFF2-40B4-BE49-F238E27FC236}">
                <a16:creationId xmlns:a16="http://schemas.microsoft.com/office/drawing/2014/main" id="{2836E6B1-02A2-4C9C-B1CB-35DA3DA74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5" y="623275"/>
            <a:ext cx="7488096" cy="56078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04EE78-9491-12A5-7728-8C9C0DCB2990}"/>
              </a:ext>
            </a:extLst>
          </p:cNvPr>
          <p:cNvSpPr>
            <a:spLocks noGrp="1"/>
          </p:cNvSpPr>
          <p:nvPr>
            <p:ph type="ctrTitle"/>
          </p:nvPr>
        </p:nvSpPr>
        <p:spPr>
          <a:xfrm>
            <a:off x="641775" y="925523"/>
            <a:ext cx="7488096" cy="5912992"/>
          </a:xfrm>
        </p:spPr>
        <p:txBody>
          <a:bodyPr anchor="ctr">
            <a:noAutofit/>
          </a:bodyPr>
          <a:lstStyle/>
          <a:p>
            <a:pPr algn="ct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r>
              <a:rPr lang="en-GB" sz="2800" dirty="0">
                <a:solidFill>
                  <a:schemeClr val="bg2">
                    <a:lumMod val="50000"/>
                  </a:schemeClr>
                </a:solidFill>
              </a:rPr>
              <a:t>Introduction</a:t>
            </a:r>
            <a:br>
              <a:rPr lang="en-GB" sz="2800" dirty="0">
                <a:solidFill>
                  <a:schemeClr val="bg2">
                    <a:lumMod val="50000"/>
                  </a:schemeClr>
                </a:solidFill>
              </a:rPr>
            </a:br>
            <a:br>
              <a:rPr lang="en-GB" sz="2800" dirty="0">
                <a:solidFill>
                  <a:schemeClr val="bg2">
                    <a:lumMod val="50000"/>
                  </a:schemeClr>
                </a:solidFill>
              </a:rPr>
            </a:br>
            <a:r>
              <a:rPr lang="en-GB" sz="1800" dirty="0"/>
              <a:t>Around 1 in 100 people in Bury have autism, meaning that it’s very likely that everyone will know someone in their family, friends, social or work circles or wider networks, who is autistic. If we include families and carers, then autism is a part of daily life for 10,920 residents.</a:t>
            </a:r>
            <a:br>
              <a:rPr lang="en-GB" sz="1800" dirty="0"/>
            </a:br>
            <a:br>
              <a:rPr lang="en-GB" sz="1800" dirty="0"/>
            </a:br>
            <a:r>
              <a:rPr lang="en-GB" sz="1800" dirty="0"/>
              <a:t>Our vision is that Bury people will have independent and fulfilling lives, involved and connected to their local communities.</a:t>
            </a:r>
            <a:br>
              <a:rPr lang="en-GB" sz="1800" dirty="0"/>
            </a:br>
            <a:br>
              <a:rPr lang="en-GB" sz="1800" dirty="0"/>
            </a:br>
            <a:r>
              <a:rPr lang="en-GB" sz="1800" dirty="0"/>
              <a:t>Supporting autistic people and raising awareness of autism, is, therefore, an integral part of achieving this.</a:t>
            </a:r>
            <a:br>
              <a:rPr lang="en-GB" sz="1800" dirty="0"/>
            </a:br>
            <a:br>
              <a:rPr lang="en-GB" sz="1800" dirty="0"/>
            </a:br>
            <a:r>
              <a:rPr lang="en-GB" sz="1800" dirty="0">
                <a:solidFill>
                  <a:srgbClr val="0070C0"/>
                </a:solidFill>
              </a:rPr>
              <a:t>This 1- year plan outlines how Bury Adult Care will engage with our autistic residents, staff and partners; laying the foundations for the co-design and delivery of an Autism strategy 2024-2027.</a:t>
            </a:r>
            <a:br>
              <a:rPr lang="en-GB" sz="1800" dirty="0">
                <a:solidFill>
                  <a:srgbClr val="FF0000"/>
                </a:solidFill>
              </a:rPr>
            </a:br>
            <a:br>
              <a:rPr lang="en-GB" sz="1800" dirty="0">
                <a:solidFill>
                  <a:srgbClr val="FF0000"/>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br>
              <a:rPr lang="en-GB" sz="2800" dirty="0">
                <a:solidFill>
                  <a:schemeClr val="bg2">
                    <a:lumMod val="50000"/>
                  </a:schemeClr>
                </a:solidFill>
              </a:rPr>
            </a:br>
            <a:endParaRPr lang="en-GB" sz="2800" dirty="0">
              <a:solidFill>
                <a:schemeClr val="bg2">
                  <a:lumMod val="50000"/>
                </a:schemeClr>
              </a:solidFill>
            </a:endParaRPr>
          </a:p>
        </p:txBody>
      </p:sp>
      <p:sp>
        <p:nvSpPr>
          <p:cNvPr id="36" name="Right Triangle 31">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posing for a photo&#10;&#10;Description automatically generated">
            <a:extLst>
              <a:ext uri="{FF2B5EF4-FFF2-40B4-BE49-F238E27FC236}">
                <a16:creationId xmlns:a16="http://schemas.microsoft.com/office/drawing/2014/main" id="{50F8BAFF-92DF-2793-8DDB-C2F04F3D3E0F}"/>
              </a:ext>
            </a:extLst>
          </p:cNvPr>
          <p:cNvPicPr>
            <a:picLocks noChangeAspect="1"/>
          </p:cNvPicPr>
          <p:nvPr/>
        </p:nvPicPr>
        <p:blipFill>
          <a:blip r:embed="rId2"/>
          <a:stretch>
            <a:fillRect/>
          </a:stretch>
        </p:blipFill>
        <p:spPr>
          <a:xfrm>
            <a:off x="8281576" y="623275"/>
            <a:ext cx="3586984" cy="2138128"/>
          </a:xfrm>
          <a:prstGeom prst="rect">
            <a:avLst/>
          </a:prstGeom>
        </p:spPr>
      </p:pic>
      <p:sp>
        <p:nvSpPr>
          <p:cNvPr id="7" name="Subtitle 6">
            <a:extLst>
              <a:ext uri="{FF2B5EF4-FFF2-40B4-BE49-F238E27FC236}">
                <a16:creationId xmlns:a16="http://schemas.microsoft.com/office/drawing/2014/main" id="{1214A82C-F65A-9CB4-0FD3-603751686941}"/>
              </a:ext>
            </a:extLst>
          </p:cNvPr>
          <p:cNvSpPr>
            <a:spLocks noGrp="1"/>
          </p:cNvSpPr>
          <p:nvPr>
            <p:ph type="subTitle" idx="1"/>
          </p:nvPr>
        </p:nvSpPr>
        <p:spPr>
          <a:xfrm>
            <a:off x="8129871" y="2906801"/>
            <a:ext cx="4062129" cy="680461"/>
          </a:xfrm>
        </p:spPr>
        <p:txBody>
          <a:bodyPr>
            <a:normAutofit/>
          </a:bodyPr>
          <a:lstStyle/>
          <a:p>
            <a:r>
              <a:rPr lang="en-GB" sz="1600">
                <a:effectLst/>
                <a:latin typeface="Arial" panose="020B0604020202020204" pitchFamily="34" charset="0"/>
                <a:ea typeface="Cambria" panose="02040503050406030204" pitchFamily="18" charset="0"/>
                <a:cs typeface="Arial" panose="020B0604020202020204" pitchFamily="34" charset="0"/>
              </a:rPr>
              <a:t>Speakers from “Raising Awareness of Autism” conference - June 23 </a:t>
            </a:r>
            <a:endParaRPr lang="en-GB" sz="1600">
              <a:effectLst/>
              <a:latin typeface="Arial" panose="020B0604020202020204" pitchFamily="34" charset="0"/>
              <a:ea typeface="Calibri" panose="020F0502020204030204" pitchFamily="34" charset="0"/>
              <a:cs typeface="Arial" panose="020B0604020202020204" pitchFamily="34" charset="0"/>
            </a:endParaRPr>
          </a:p>
          <a:p>
            <a:endParaRPr lang="en-GB"/>
          </a:p>
        </p:txBody>
      </p:sp>
    </p:spTree>
    <p:extLst>
      <p:ext uri="{BB962C8B-B14F-4D97-AF65-F5344CB8AC3E}">
        <p14:creationId xmlns:p14="http://schemas.microsoft.com/office/powerpoint/2010/main" val="2466412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838200" y="365125"/>
            <a:ext cx="10515600" cy="1078525"/>
          </a:xfrm>
        </p:spPr>
        <p:txBody>
          <a:bodyPr>
            <a:normAutofit/>
          </a:bodyPr>
          <a:lstStyle/>
          <a:p>
            <a:r>
              <a:rPr kumimoji="0" lang="en-GB" sz="2800" b="0" i="0" u="none" strike="noStrike" kern="100" cap="none" spc="0" normalizeH="0" baseline="0" noProof="0">
                <a:ln>
                  <a:noFill/>
                </a:ln>
                <a:solidFill>
                  <a:srgbClr val="E7E6E6">
                    <a:lumMod val="50000"/>
                  </a:srgbClr>
                </a:solidFill>
                <a:effectLst/>
                <a:uLnTx/>
                <a:uFillTx/>
                <a:latin typeface="Arial" panose="020B0604020202020204" pitchFamily="34" charset="0"/>
                <a:ea typeface="Calibri" panose="020F0502020204030204" pitchFamily="34" charset="0"/>
                <a:cs typeface="Arial" panose="020B0604020202020204" pitchFamily="34" charset="0"/>
              </a:rPr>
              <a:t>What is Autism?</a:t>
            </a:r>
            <a:endParaRPr lang="en-GB" sz="2800"/>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28091AE-C9C6-2C81-F9CC-5558C8A6D694}"/>
              </a:ext>
            </a:extLst>
          </p:cNvPr>
          <p:cNvSpPr>
            <a:spLocks noGrp="1"/>
          </p:cNvSpPr>
          <p:nvPr>
            <p:ph idx="1"/>
          </p:nvPr>
        </p:nvSpPr>
        <p:spPr>
          <a:xfrm>
            <a:off x="838200" y="1827063"/>
            <a:ext cx="10515600" cy="4912404"/>
          </a:xfrm>
        </p:spPr>
        <p:txBody>
          <a:bodyPr>
            <a:noAutofit/>
          </a:bodyPr>
          <a:lstStyle/>
          <a:p>
            <a:pPr marL="0" indent="0">
              <a:buNone/>
            </a:pPr>
            <a: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Autism is a lifelong difference in brain functioning, that affects how people perceive, communicate, and interact with others; and experience the world around them. </a:t>
            </a:r>
            <a:r>
              <a:rPr kumimoji="0" lang="en-GB" sz="1800" b="0" i="0" u="none" strike="noStrike" kern="100" cap="none" spc="0" normalizeH="0" baseline="0" noProof="0">
                <a:ln>
                  <a:noFill/>
                </a:ln>
                <a:solidFill>
                  <a:srgbClr val="0070C0"/>
                </a:solidFill>
                <a:effectLst/>
                <a:uLnTx/>
                <a:uFillTx/>
                <a:latin typeface="Arial" panose="020B0604020202020204" pitchFamily="34" charset="0"/>
                <a:ea typeface="Calibri" panose="020F0502020204030204" pitchFamily="34" charset="0"/>
                <a:cs typeface="Arial" panose="020B0604020202020204" pitchFamily="34" charset="0"/>
              </a:rPr>
              <a:t>It is not a medical condition requiring a “cure”.</a:t>
            </a:r>
            <a:b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Each person experiences autism differently; and it is sometimes referred to as Autism Spectrum Disorder (ASD), because of this.</a:t>
            </a:r>
            <a:r>
              <a:rPr lang="en-GB" sz="1800" kern="100">
                <a:solidFill>
                  <a:prstClr val="black"/>
                </a:solidFill>
                <a:ea typeface="Calibri" panose="020F0502020204030204" pitchFamily="34" charset="0"/>
              </a:rPr>
              <a:t> </a:t>
            </a:r>
            <a: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Autistic people may need support in varying levels in 3 main areas: </a:t>
            </a:r>
          </a:p>
          <a:p>
            <a:pPr>
              <a:buFont typeface="Wingdings" panose="05000000000000000000" pitchFamily="2" charset="2"/>
              <a:buChar char="v"/>
            </a:pPr>
            <a: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social communication (struggling with verbal /non-verbal language)</a:t>
            </a:r>
            <a:endParaRPr lang="en-GB" sz="1800" kern="100">
              <a:solidFill>
                <a:prstClr val="black"/>
              </a:solidFill>
              <a:ea typeface="Calibri" panose="020F0502020204030204" pitchFamily="34" charset="0"/>
            </a:endParaRPr>
          </a:p>
          <a:p>
            <a:pPr>
              <a:buFont typeface="Wingdings" panose="05000000000000000000" pitchFamily="2" charset="2"/>
              <a:buChar char="v"/>
            </a:pPr>
            <a: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social interaction (to understand, communicate and recognise how other people are feeling)</a:t>
            </a:r>
            <a:endParaRPr lang="en-GB" sz="1800" kern="100">
              <a:solidFill>
                <a:prstClr val="black"/>
              </a:solidFill>
              <a:ea typeface="Calibri" panose="020F0502020204030204" pitchFamily="34" charset="0"/>
            </a:endParaRPr>
          </a:p>
          <a:p>
            <a:pPr>
              <a:buFont typeface="Wingdings" panose="05000000000000000000" pitchFamily="2" charset="2"/>
              <a:buChar char="v"/>
            </a:pPr>
            <a: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social imagination (finding it hard to imagine what others are thinking or alternatives to their own routines)</a:t>
            </a:r>
            <a:b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indent="0">
              <a:buNone/>
            </a:pPr>
            <a:r>
              <a:rPr kumimoji="0" lang="en-GB" sz="1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Autistic people often have co-occurring conditions, including dyslexia, dyspraxia, epilepsy, depression, anxiety and ADHD. The frequency of these means autism itself is less likely to be diagnosed. </a:t>
            </a:r>
          </a:p>
          <a:p>
            <a:pPr marL="0" indent="0">
              <a:buNone/>
            </a:pPr>
            <a:r>
              <a:rPr lang="en-GB" sz="1800"/>
              <a:t>Many autistic people have strengths, abilities and interests that non-autistic people don’t have. Everyone is different, but common strengths include: attention to detail,  mathematical and technical abilities, creative and artistic talents.</a:t>
            </a:r>
          </a:p>
        </p:txBody>
      </p:sp>
      <p:pic>
        <p:nvPicPr>
          <p:cNvPr id="3" name="Picture 2" descr="A picture containing child art, art&#10;&#10;Description automatically generated">
            <a:extLst>
              <a:ext uri="{FF2B5EF4-FFF2-40B4-BE49-F238E27FC236}">
                <a16:creationId xmlns:a16="http://schemas.microsoft.com/office/drawing/2014/main" id="{CBCF8BC7-1E81-86D1-3A5A-8908319F2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9213" y="324694"/>
            <a:ext cx="1563751" cy="1254897"/>
          </a:xfrm>
          <a:prstGeom prst="rect">
            <a:avLst/>
          </a:prstGeom>
        </p:spPr>
      </p:pic>
    </p:spTree>
    <p:extLst>
      <p:ext uri="{BB962C8B-B14F-4D97-AF65-F5344CB8AC3E}">
        <p14:creationId xmlns:p14="http://schemas.microsoft.com/office/powerpoint/2010/main" val="392955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416199" y="354337"/>
            <a:ext cx="4598130" cy="6095290"/>
          </a:xfrm>
        </p:spPr>
        <p:txBody>
          <a:bodyPr>
            <a:normAutofit fontScale="90000"/>
          </a:bodyPr>
          <a:lstStyle/>
          <a:p>
            <a:pPr marR="0" lvl="0" algn="l" defTabSz="914400" rtl="0" eaLnBrk="1" fontAlgn="auto" latinLnBrk="0" hangingPunct="1">
              <a:lnSpc>
                <a:spcPct val="90000"/>
              </a:lnSpc>
              <a:spcBef>
                <a:spcPts val="1000"/>
              </a:spcBef>
              <a:spcAft>
                <a:spcPts val="0"/>
              </a:spcAft>
              <a:buClr>
                <a:srgbClr val="FFC62B"/>
              </a:buClr>
              <a:buSzTx/>
              <a:tabLst/>
              <a:defRPr/>
            </a:pPr>
            <a:br>
              <a:rPr kumimoji="0" lang="en-GB" sz="2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rPr>
            </a:br>
            <a:br>
              <a:rPr kumimoji="0" lang="en-GB" sz="2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rPr>
            </a:br>
            <a:r>
              <a:rPr kumimoji="0" lang="en-GB" sz="2800" b="0" i="0" u="none" strike="noStrike" kern="1200" cap="none" spc="0" normalizeH="0" baseline="0" noProof="0">
                <a:ln>
                  <a:noFill/>
                </a:ln>
                <a:solidFill>
                  <a:srgbClr val="E7E6E6">
                    <a:lumMod val="50000"/>
                  </a:srgbClr>
                </a:solidFill>
                <a:effectLst/>
                <a:uLnTx/>
                <a:uFillTx/>
                <a:latin typeface="Arial" panose="020B0604020202020204" pitchFamily="34" charset="0"/>
                <a:ea typeface="+mn-ea"/>
                <a:cs typeface="Arial" panose="020B0604020202020204" pitchFamily="34" charset="0"/>
              </a:rPr>
              <a:t>Why do we need an Autism strategy?</a:t>
            </a:r>
            <a:br>
              <a:rPr lang="en-GB" sz="2800">
                <a:solidFill>
                  <a:srgbClr val="E7E6E6">
                    <a:lumMod val="50000"/>
                  </a:srgbClr>
                </a:solidFill>
                <a:ea typeface="+mn-ea"/>
              </a:rPr>
            </a:br>
            <a:br>
              <a:rPr lang="en-GB" sz="2800">
                <a:solidFill>
                  <a:srgbClr val="E7E6E6">
                    <a:lumMod val="50000"/>
                  </a:srgbClr>
                </a:solidFill>
                <a:ea typeface="+mn-ea"/>
              </a:rPr>
            </a:br>
            <a:r>
              <a:rPr lang="en-GB" sz="2000">
                <a:solidFill>
                  <a:schemeClr val="tx1"/>
                </a:solidFill>
                <a:ea typeface="+mn-ea"/>
              </a:rPr>
              <a:t>1. </a:t>
            </a: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To reduce health and social care inequalities</a:t>
            </a:r>
            <a:b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 To deliver our ambition to improve the </a:t>
            </a:r>
            <a:b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lives of Bury people.</a:t>
            </a:r>
            <a:b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3. To align with government policy and priorities set</a:t>
            </a:r>
            <a:b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To comply with the law</a:t>
            </a:r>
            <a:br>
              <a:rPr kumimoji="0" lang="en-GB"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br>
              <a:rPr lang="en-GB" sz="2800" kern="10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rPr>
            </a:br>
            <a:endParaRPr lang="en-GB" sz="2800"/>
          </a:p>
        </p:txBody>
      </p:sp>
      <p:sp>
        <p:nvSpPr>
          <p:cNvPr id="1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172E4278-F250-70D4-74A6-66044505391E}"/>
              </a:ext>
            </a:extLst>
          </p:cNvPr>
          <p:cNvSpPr>
            <a:spLocks noGrp="1"/>
          </p:cNvSpPr>
          <p:nvPr>
            <p:ph idx="1"/>
          </p:nvPr>
        </p:nvSpPr>
        <p:spPr>
          <a:xfrm>
            <a:off x="4952108" y="452267"/>
            <a:ext cx="6508964" cy="5861314"/>
          </a:xfrm>
        </p:spPr>
        <p:txBody>
          <a:bodyPr>
            <a:normAutofit/>
          </a:bodyPr>
          <a:lstStyle/>
          <a:p>
            <a:pPr marL="0" indent="0" algn="ctr">
              <a:buNone/>
            </a:pPr>
            <a:r>
              <a:rPr lang="en-GB">
                <a:solidFill>
                  <a:schemeClr val="bg2">
                    <a:lumMod val="50000"/>
                  </a:schemeClr>
                </a:solidFill>
              </a:rPr>
              <a:t>1. Reducing inequalities</a:t>
            </a:r>
          </a:p>
          <a:p>
            <a:pPr marL="0" indent="0">
              <a:buNone/>
            </a:pPr>
            <a:endParaRPr lang="en-GB" sz="2600">
              <a:solidFill>
                <a:schemeClr val="bg2">
                  <a:lumMod val="50000"/>
                </a:schemeClr>
              </a:solidFill>
            </a:endParaRPr>
          </a:p>
          <a:p>
            <a:pPr marL="0" indent="0">
              <a:buNone/>
            </a:pPr>
            <a:endParaRPr lang="en-GB" sz="2600">
              <a:solidFill>
                <a:schemeClr val="bg2">
                  <a:lumMod val="50000"/>
                </a:schemeClr>
              </a:solidFill>
            </a:endParaRPr>
          </a:p>
          <a:p>
            <a:pPr marL="0" indent="0">
              <a:lnSpc>
                <a:spcPct val="120000"/>
              </a:lnSpc>
              <a:buNone/>
            </a:pPr>
            <a:endParaRPr lang="en-GB" sz="1800"/>
          </a:p>
          <a:p>
            <a:pPr marL="0" indent="0">
              <a:lnSpc>
                <a:spcPct val="120000"/>
              </a:lnSpc>
              <a:buNone/>
            </a:pPr>
            <a:endParaRPr lang="en-GB" sz="1800"/>
          </a:p>
          <a:p>
            <a:pPr marL="0" indent="0">
              <a:lnSpc>
                <a:spcPct val="120000"/>
              </a:lnSpc>
              <a:buNone/>
            </a:pPr>
            <a:endParaRPr lang="en-GB" sz="1800"/>
          </a:p>
          <a:p>
            <a:pPr marL="0" indent="0">
              <a:lnSpc>
                <a:spcPct val="100000"/>
              </a:lnSpc>
              <a:buNone/>
            </a:pPr>
            <a:endParaRPr lang="en-GB" sz="1800"/>
          </a:p>
          <a:p>
            <a:pPr marL="0" indent="0" algn="just">
              <a:lnSpc>
                <a:spcPct val="100000"/>
              </a:lnSpc>
              <a:buNone/>
            </a:pPr>
            <a:r>
              <a:rPr lang="en-GB" sz="1800"/>
              <a:t>Inequalities experienced by autistic people include reduced access to public services and spaces, a gap in employment opportunities, poorer health outcomes and difficulties accessing (and staying in) housing and education. </a:t>
            </a:r>
          </a:p>
          <a:p>
            <a:pPr marL="0" indent="0" algn="just">
              <a:lnSpc>
                <a:spcPct val="100000"/>
              </a:lnSpc>
              <a:buNone/>
            </a:pPr>
            <a:r>
              <a:rPr lang="en-GB" sz="1800"/>
              <a:t>Autistic people are more likely to report a lower quality of life  and experience social isolation, which also impacts on health                                   </a:t>
            </a:r>
          </a:p>
          <a:p>
            <a:pPr marL="0" indent="0">
              <a:lnSpc>
                <a:spcPct val="100000"/>
              </a:lnSpc>
              <a:buNone/>
            </a:pPr>
            <a:r>
              <a:rPr lang="en-GB" sz="1800">
                <a:solidFill>
                  <a:srgbClr val="0070C0"/>
                </a:solidFill>
              </a:rPr>
              <a:t>          </a:t>
            </a:r>
          </a:p>
          <a:p>
            <a:pPr marL="0" indent="0">
              <a:lnSpc>
                <a:spcPct val="100000"/>
              </a:lnSpc>
              <a:buNone/>
            </a:pPr>
            <a:r>
              <a:rPr lang="en-GB" sz="1800">
                <a:solidFill>
                  <a:srgbClr val="0070C0"/>
                </a:solidFill>
              </a:rPr>
              <a:t>          Action to reduce these gaps for Bury people is vital.</a:t>
            </a:r>
          </a:p>
          <a:p>
            <a:endParaRPr lang="en-GB"/>
          </a:p>
          <a:p>
            <a:endParaRPr lang="en-GB"/>
          </a:p>
        </p:txBody>
      </p:sp>
      <p:sp>
        <p:nvSpPr>
          <p:cNvPr id="17" name="TextBox 16">
            <a:extLst>
              <a:ext uri="{FF2B5EF4-FFF2-40B4-BE49-F238E27FC236}">
                <a16:creationId xmlns:a16="http://schemas.microsoft.com/office/drawing/2014/main" id="{FCB7BDAC-0AB9-CD88-F47C-FD2FABF81DBA}"/>
              </a:ext>
            </a:extLst>
          </p:cNvPr>
          <p:cNvSpPr txBox="1"/>
          <p:nvPr/>
        </p:nvSpPr>
        <p:spPr>
          <a:xfrm flipH="1">
            <a:off x="8312351" y="2047473"/>
            <a:ext cx="3126708" cy="1323439"/>
          </a:xfrm>
          <a:prstGeom prst="rect">
            <a:avLst/>
          </a:prstGeom>
          <a:solidFill>
            <a:srgbClr val="002060"/>
          </a:solidFill>
        </p:spPr>
        <p:txBody>
          <a:bodyPr wrap="square" rtlCol="0">
            <a:spAutoFit/>
          </a:bodyPr>
          <a:lstStyle/>
          <a:p>
            <a:pPr lvl="0" algn="ctr"/>
            <a:r>
              <a:rPr lang="en-GB" sz="1600">
                <a:solidFill>
                  <a:schemeClr val="bg1"/>
                </a:solidFill>
                <a:latin typeface="Arial" panose="020B0604020202020204" pitchFamily="34" charset="0"/>
                <a:ea typeface="Verdana" panose="020B0604030504040204" pitchFamily="34" charset="0"/>
                <a:cs typeface="Arial" panose="020B0604020202020204" pitchFamily="34" charset="0"/>
              </a:rPr>
              <a:t>Fewer than 20% of autistic people enjoy "good" life outcomes (outcome defined as= independent living, friendships and employment</a:t>
            </a:r>
            <a:endParaRPr lang="en-GB" sz="16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83B1D2A-D939-7606-2FEE-529BD2884E50}"/>
              </a:ext>
            </a:extLst>
          </p:cNvPr>
          <p:cNvSpPr txBox="1"/>
          <p:nvPr/>
        </p:nvSpPr>
        <p:spPr>
          <a:xfrm flipH="1">
            <a:off x="8290339" y="1278495"/>
            <a:ext cx="3170733" cy="584775"/>
          </a:xfrm>
          <a:prstGeom prst="rect">
            <a:avLst/>
          </a:prstGeom>
          <a:solidFill>
            <a:schemeClr val="bg2">
              <a:lumMod val="75000"/>
            </a:schemeClr>
          </a:solidFill>
        </p:spPr>
        <p:txBody>
          <a:bodyPr wrap="square" rtlCol="0">
            <a:spAutoFit/>
          </a:bodyPr>
          <a:lstStyle/>
          <a:p>
            <a:pPr lvl="0" algn="ctr">
              <a:buNone/>
            </a:pPr>
            <a:r>
              <a:rPr lang="en-GB" sz="1600">
                <a:solidFill>
                  <a:schemeClr val="bg1"/>
                </a:solidFill>
                <a:latin typeface="Arial" panose="020B0604020202020204" pitchFamily="34" charset="0"/>
                <a:ea typeface="Verdana" panose="020B0604030504040204" pitchFamily="34" charset="0"/>
                <a:cs typeface="Arial" panose="020B0604020202020204" pitchFamily="34" charset="0"/>
              </a:rPr>
              <a:t>22% of autistic people are unemployed</a:t>
            </a:r>
          </a:p>
        </p:txBody>
      </p:sp>
      <p:sp>
        <p:nvSpPr>
          <p:cNvPr id="20" name="TextBox 19">
            <a:extLst>
              <a:ext uri="{FF2B5EF4-FFF2-40B4-BE49-F238E27FC236}">
                <a16:creationId xmlns:a16="http://schemas.microsoft.com/office/drawing/2014/main" id="{ED42BB4D-0AA1-EFE7-7122-68E1D20D4D90}"/>
              </a:ext>
            </a:extLst>
          </p:cNvPr>
          <p:cNvSpPr txBox="1"/>
          <p:nvPr/>
        </p:nvSpPr>
        <p:spPr>
          <a:xfrm flipH="1">
            <a:off x="5041380" y="1278495"/>
            <a:ext cx="3170734" cy="830997"/>
          </a:xfrm>
          <a:prstGeom prst="rect">
            <a:avLst/>
          </a:prstGeom>
          <a:solidFill>
            <a:srgbClr val="0088EE"/>
          </a:solidFill>
        </p:spPr>
        <p:txBody>
          <a:bodyPr wrap="square" rtlCol="0">
            <a:spAutoFit/>
          </a:bodyPr>
          <a:lstStyle/>
          <a:p>
            <a:pPr lvl="0" algn="ctr">
              <a:buNone/>
            </a:pPr>
            <a:r>
              <a:rPr lang="en-GB" sz="1600">
                <a:solidFill>
                  <a:schemeClr val="bg1"/>
                </a:solidFill>
                <a:latin typeface="Arial" panose="020B0604020202020204" pitchFamily="34" charset="0"/>
                <a:ea typeface="Verdana" panose="020B0604030504040204" pitchFamily="34" charset="0"/>
                <a:cs typeface="Arial" panose="020B0604020202020204" pitchFamily="34" charset="0"/>
              </a:rPr>
              <a:t>Autistic adults are 9 times more likely to commit suicide than the general population</a:t>
            </a:r>
          </a:p>
        </p:txBody>
      </p:sp>
      <p:sp>
        <p:nvSpPr>
          <p:cNvPr id="21" name="TextBox 20">
            <a:extLst>
              <a:ext uri="{FF2B5EF4-FFF2-40B4-BE49-F238E27FC236}">
                <a16:creationId xmlns:a16="http://schemas.microsoft.com/office/drawing/2014/main" id="{7CC3A5B0-1C53-EF29-7759-2E1CACA85148}"/>
              </a:ext>
            </a:extLst>
          </p:cNvPr>
          <p:cNvSpPr txBox="1"/>
          <p:nvPr/>
        </p:nvSpPr>
        <p:spPr>
          <a:xfrm flipH="1">
            <a:off x="5035856" y="2262916"/>
            <a:ext cx="3126708" cy="1077218"/>
          </a:xfrm>
          <a:prstGeom prst="rect">
            <a:avLst/>
          </a:prstGeom>
          <a:solidFill>
            <a:srgbClr val="FFC000"/>
          </a:solidFill>
        </p:spPr>
        <p:txBody>
          <a:bodyPr wrap="square" rtlCol="0">
            <a:spAutoFit/>
          </a:bodyPr>
          <a:lstStyle/>
          <a:p>
            <a:pPr lvl="0" algn="ctr">
              <a:buNone/>
            </a:pPr>
            <a:r>
              <a:rPr lang="en-GB" sz="1600">
                <a:latin typeface="Arial" panose="020B0604020202020204" pitchFamily="34" charset="0"/>
                <a:ea typeface="Verdana" panose="020B0604030504040204" pitchFamily="34" charset="0"/>
                <a:cs typeface="Arial" panose="020B0604020202020204" pitchFamily="34" charset="0"/>
              </a:rPr>
              <a:t>Autistic people are 3 times more likely to experience homelessness than people without autism</a:t>
            </a:r>
          </a:p>
        </p:txBody>
      </p:sp>
      <p:pic>
        <p:nvPicPr>
          <p:cNvPr id="3" name="Picture 2" descr="A group of people posing for a photo&#10;&#10;Description automatically generated">
            <a:extLst>
              <a:ext uri="{FF2B5EF4-FFF2-40B4-BE49-F238E27FC236}">
                <a16:creationId xmlns:a16="http://schemas.microsoft.com/office/drawing/2014/main" id="{C92D4302-EADC-4C4D-73AC-CC6632B0E825}"/>
              </a:ext>
            </a:extLst>
          </p:cNvPr>
          <p:cNvPicPr>
            <a:picLocks noChangeAspect="1"/>
          </p:cNvPicPr>
          <p:nvPr/>
        </p:nvPicPr>
        <p:blipFill>
          <a:blip r:embed="rId3"/>
          <a:stretch>
            <a:fillRect/>
          </a:stretch>
        </p:blipFill>
        <p:spPr>
          <a:xfrm>
            <a:off x="869143" y="4182362"/>
            <a:ext cx="3178096" cy="2131219"/>
          </a:xfrm>
          <a:prstGeom prst="rect">
            <a:avLst/>
          </a:prstGeom>
        </p:spPr>
      </p:pic>
    </p:spTree>
    <p:extLst>
      <p:ext uri="{BB962C8B-B14F-4D97-AF65-F5344CB8AC3E}">
        <p14:creationId xmlns:p14="http://schemas.microsoft.com/office/powerpoint/2010/main" val="351485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116494" y="-165123"/>
            <a:ext cx="4542132" cy="6683022"/>
          </a:xfrm>
        </p:spPr>
        <p:txBody>
          <a:bodyPr>
            <a:normAutofit fontScale="90000"/>
          </a:bodyPr>
          <a:lstStyle/>
          <a:p>
            <a:pPr marL="457200">
              <a:lnSpc>
                <a:spcPct val="115000"/>
              </a:lnSpc>
            </a:pP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br>
              <a:rPr lang="en-GB" sz="2700" kern="100">
                <a:solidFill>
                  <a:schemeClr val="bg2">
                    <a:lumMod val="50000"/>
                  </a:schemeClr>
                </a:solidFill>
                <a:effectLst/>
                <a:ea typeface="Calibri" panose="020F0502020204030204" pitchFamily="34" charset="0"/>
              </a:rPr>
            </a:br>
            <a:r>
              <a:rPr lang="en-GB" sz="2700" kern="100">
                <a:solidFill>
                  <a:schemeClr val="bg2">
                    <a:lumMod val="50000"/>
                  </a:schemeClr>
                </a:solidFill>
                <a:effectLst/>
                <a:ea typeface="Calibri" panose="020F0502020204030204" pitchFamily="34" charset="0"/>
              </a:rPr>
              <a:t>2. </a:t>
            </a:r>
            <a:r>
              <a:rPr lang="en-GB" sz="2700" kern="100">
                <a:solidFill>
                  <a:schemeClr val="bg2">
                    <a:lumMod val="50000"/>
                  </a:schemeClr>
                </a:solidFill>
                <a:ea typeface="Calibri" panose="020F0502020204030204" pitchFamily="34" charset="0"/>
              </a:rPr>
              <a:t>T</a:t>
            </a:r>
            <a:r>
              <a:rPr lang="en-GB" sz="2700" kern="100">
                <a:solidFill>
                  <a:schemeClr val="bg2">
                    <a:lumMod val="50000"/>
                  </a:schemeClr>
                </a:solidFill>
                <a:effectLst/>
                <a:ea typeface="Calibri" panose="020F0502020204030204" pitchFamily="34" charset="0"/>
              </a:rPr>
              <a:t>o i</a:t>
            </a:r>
            <a:r>
              <a:rPr lang="en-GB" sz="2700" kern="100">
                <a:solidFill>
                  <a:schemeClr val="bg2">
                    <a:lumMod val="50000"/>
                  </a:schemeClr>
                </a:solidFill>
                <a:ea typeface="Calibri" panose="020F0502020204030204" pitchFamily="34" charset="0"/>
              </a:rPr>
              <a:t>mprove lives of Bury people</a:t>
            </a:r>
            <a:br>
              <a:rPr lang="en-GB" sz="2700" kern="100">
                <a:solidFill>
                  <a:schemeClr val="bg2">
                    <a:lumMod val="50000"/>
                  </a:schemeClr>
                </a:solidFill>
                <a:ea typeface="Calibri" panose="020F0502020204030204" pitchFamily="34" charset="0"/>
              </a:rPr>
            </a:br>
            <a:r>
              <a:rPr lang="en-GB" sz="2000" kern="100">
                <a:solidFill>
                  <a:schemeClr val="tx1"/>
                </a:solidFill>
                <a:effectLst/>
                <a:ea typeface="Calibri" panose="020F0502020204030204" pitchFamily="34" charset="0"/>
              </a:rPr>
              <a:t>Our ambition, described by the Bury Autism Partnership Board, is that:</a:t>
            </a:r>
            <a:br>
              <a:rPr lang="en-GB" sz="2000" kern="100">
                <a:solidFill>
                  <a:schemeClr val="tx1"/>
                </a:solidFill>
                <a:effectLst/>
                <a:ea typeface="Calibri" panose="020F0502020204030204" pitchFamily="34" charset="0"/>
              </a:rPr>
            </a:br>
            <a:br>
              <a:rPr lang="en-GB" sz="2000" kern="100">
                <a:solidFill>
                  <a:schemeClr val="tx1"/>
                </a:solidFill>
                <a:effectLst/>
                <a:ea typeface="Calibri" panose="020F0502020204030204" pitchFamily="34" charset="0"/>
              </a:rPr>
            </a:br>
            <a:r>
              <a:rPr lang="en-GB" sz="2000" kern="100">
                <a:solidFill>
                  <a:schemeClr val="tx1"/>
                </a:solidFill>
                <a:effectLst/>
                <a:ea typeface="Calibri" panose="020F0502020204030204" pitchFamily="34" charset="0"/>
              </a:rPr>
              <a:t> “</a:t>
            </a:r>
            <a:r>
              <a:rPr lang="en-GB" sz="2000" kern="100">
                <a:solidFill>
                  <a:srgbClr val="0070C0"/>
                </a:solidFill>
                <a:effectLst/>
                <a:ea typeface="Calibri" panose="020F0502020204030204" pitchFamily="34" charset="0"/>
              </a:rPr>
              <a:t>We will support and work with autistic people and their families to achieve their full potential: - by promoting independence, supporting health and wellbeing, and encouraging participation and inclusion in our Bury communities”</a:t>
            </a:r>
            <a:r>
              <a:rPr lang="en-GB" sz="2000" kern="100">
                <a:solidFill>
                  <a:schemeClr val="tx1"/>
                </a:solidFill>
                <a:effectLst/>
                <a:ea typeface="Calibri" panose="020F0502020204030204" pitchFamily="34" charset="0"/>
              </a:rPr>
              <a:t>. </a:t>
            </a:r>
            <a:br>
              <a:rPr lang="en-GB" sz="2000" kern="100">
                <a:solidFill>
                  <a:schemeClr val="tx1"/>
                </a:solidFill>
                <a:effectLst/>
                <a:ea typeface="Calibri" panose="020F0502020204030204" pitchFamily="34" charset="0"/>
              </a:rPr>
            </a:br>
            <a:r>
              <a:rPr lang="en-GB" sz="2000" i="1" kern="100">
                <a:solidFill>
                  <a:schemeClr val="tx1"/>
                </a:solidFill>
                <a:effectLst/>
                <a:ea typeface="Calibri" panose="020F0502020204030204" pitchFamily="34" charset="0"/>
              </a:rPr>
              <a:t> </a:t>
            </a:r>
            <a:br>
              <a:rPr lang="en-GB" sz="2000" kern="100">
                <a:solidFill>
                  <a:schemeClr val="tx1"/>
                </a:solidFill>
                <a:effectLst/>
                <a:ea typeface="Calibri" panose="020F0502020204030204" pitchFamily="34" charset="0"/>
              </a:rPr>
            </a:br>
            <a:r>
              <a:rPr lang="en-GB" sz="2000" kern="100">
                <a:solidFill>
                  <a:schemeClr val="tx1"/>
                </a:solidFill>
                <a:effectLst/>
                <a:ea typeface="Calibri" panose="020F0502020204030204" pitchFamily="34" charset="0"/>
              </a:rPr>
              <a:t>Bury’s “Let’s Do It” strategy and our Adult Social Care Strategic Plan 2023-2026 endorse these principles: of encouraging people to live their best life, as part of their local communities. </a:t>
            </a:r>
            <a:br>
              <a:rPr lang="en-GB" sz="1800" kern="100">
                <a:effectLst/>
                <a:latin typeface="Calibri" panose="020F0502020204030204" pitchFamily="34" charset="0"/>
                <a:ea typeface="Calibri" panose="020F0502020204030204" pitchFamily="34" charset="0"/>
                <a:cs typeface="Times New Roman" panose="02020603050405020304" pitchFamily="18"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r>
              <a:rPr kumimoji="0" lang="en-GB"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 </a:t>
            </a:r>
            <a:br>
              <a:rPr kumimoji="0" lang="en-GB" sz="20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kumimoji="0" lang="en-GB" sz="1400" b="0" i="0" u="none" strike="noStrike" kern="1200" cap="none" spc="0" normalizeH="0" baseline="0" noProof="0">
                <a:ln>
                  <a:noFill/>
                </a:ln>
                <a:effectLst/>
                <a:uLnTx/>
                <a:uFillTx/>
                <a:latin typeface="Arial" panose="020B0604020202020204" pitchFamily="34" charset="0"/>
                <a:ea typeface="+mn-ea"/>
                <a:cs typeface="Arial" panose="020B0604020202020204" pitchFamily="34"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br>
              <a:rPr lang="en-GB" sz="1400" kern="100">
                <a:effectLst/>
                <a:latin typeface="Calibri" panose="020F0502020204030204" pitchFamily="34" charset="0"/>
                <a:ea typeface="Calibri" panose="020F0502020204030204" pitchFamily="34" charset="0"/>
                <a:cs typeface="Times New Roman" panose="02020603050405020304" pitchFamily="18" charset="0"/>
              </a:rPr>
            </a:br>
            <a:endParaRPr lang="en-GB" sz="1400"/>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4374631-493A-6FC1-7307-4FA7DE96C909}"/>
              </a:ext>
            </a:extLst>
          </p:cNvPr>
          <p:cNvSpPr txBox="1"/>
          <p:nvPr/>
        </p:nvSpPr>
        <p:spPr>
          <a:xfrm>
            <a:off x="5026393" y="474537"/>
            <a:ext cx="6929572" cy="5908925"/>
          </a:xfrm>
          <a:prstGeom prst="rect">
            <a:avLst/>
          </a:prstGeom>
          <a:noFill/>
        </p:spPr>
        <p:txBody>
          <a:bodyPr wrap="square">
            <a:spAutoFit/>
          </a:bodyPr>
          <a:lstStyle/>
          <a:p>
            <a:pPr>
              <a:lnSpc>
                <a:spcPct val="115000"/>
              </a:lnSpc>
              <a:spcAft>
                <a:spcPts val="800"/>
              </a:spcAft>
            </a:pPr>
            <a:r>
              <a:rPr lang="en-GB" sz="2400" kern="100">
                <a:solidFill>
                  <a:schemeClr val="bg1">
                    <a:lumMod val="50000"/>
                  </a:schemeClr>
                </a:solidFill>
                <a:effectLst/>
                <a:latin typeface="Arial" panose="020B0604020202020204" pitchFamily="34" charset="0"/>
                <a:ea typeface="Cambria" panose="02040503050406030204" pitchFamily="18" charset="0"/>
                <a:cs typeface="Arial" panose="020B0604020202020204" pitchFamily="34" charset="0"/>
              </a:rPr>
              <a:t>3. To align with government policy and priorities</a:t>
            </a:r>
            <a:endParaRPr lang="en-GB" sz="1800">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800"/>
              </a:spcAft>
            </a:pPr>
            <a:r>
              <a:rPr lang="en-GB" sz="1800">
                <a:effectLst/>
                <a:latin typeface="Arial" panose="020B0604020202020204" pitchFamily="34" charset="0"/>
                <a:ea typeface="Calibri" panose="020F0502020204030204" pitchFamily="34" charset="0"/>
                <a:cs typeface="Arial" panose="020B0604020202020204" pitchFamily="34" charset="0"/>
              </a:rPr>
              <a:t>The government’s 6 priorities for Autism were set out in their “National Strategy for autistic children, young people, and adults 2021-2026”:</a:t>
            </a:r>
          </a:p>
          <a:p>
            <a:pPr marL="342900" lvl="0" indent="-342900" algn="just">
              <a:spcAft>
                <a:spcPts val="800"/>
              </a:spcAft>
              <a:buClr>
                <a:srgbClr val="FFC000"/>
              </a:buClr>
              <a:buFont typeface="Wingdings" panose="05000000000000000000" pitchFamily="2" charset="2"/>
              <a:buChar char="v"/>
            </a:pPr>
            <a:r>
              <a:rPr lang="en-GB" sz="1800" kern="100">
                <a:effectLst/>
                <a:latin typeface="Arial" panose="020B0604020202020204" pitchFamily="34" charset="0"/>
                <a:ea typeface="Calibri" panose="020F0502020204030204" pitchFamily="34" charset="0"/>
                <a:cs typeface="Arial" panose="020B0604020202020204" pitchFamily="34" charset="0"/>
              </a:rPr>
              <a:t>Improving understanding and awareness</a:t>
            </a:r>
          </a:p>
          <a:p>
            <a:pPr marL="342900" lvl="0" indent="-342900" algn="just">
              <a:spcAft>
                <a:spcPts val="800"/>
              </a:spcAft>
              <a:buClr>
                <a:srgbClr val="FFC000"/>
              </a:buClr>
              <a:buFont typeface="Wingdings" panose="05000000000000000000" pitchFamily="2" charset="2"/>
              <a:buChar char="v"/>
            </a:pPr>
            <a:r>
              <a:rPr lang="en-GB" sz="1800" kern="100">
                <a:effectLst/>
                <a:latin typeface="Arial" panose="020B0604020202020204" pitchFamily="34" charset="0"/>
                <a:ea typeface="Calibri" panose="020F0502020204030204" pitchFamily="34" charset="0"/>
                <a:cs typeface="Arial" panose="020B0604020202020204" pitchFamily="34" charset="0"/>
              </a:rPr>
              <a:t>Supporting more autistic people into work</a:t>
            </a:r>
          </a:p>
          <a:p>
            <a:pPr marL="342900" lvl="0" indent="-342900" algn="just">
              <a:spcAft>
                <a:spcPts val="800"/>
              </a:spcAft>
              <a:buClr>
                <a:srgbClr val="FFC000"/>
              </a:buClr>
              <a:buFont typeface="Wingdings" panose="05000000000000000000" pitchFamily="2" charset="2"/>
              <a:buChar char="v"/>
            </a:pPr>
            <a:r>
              <a:rPr lang="en-GB" i="0">
                <a:effectLst/>
                <a:latin typeface="Arial" panose="020B0604020202020204" pitchFamily="34" charset="0"/>
                <a:cs typeface="Arial" panose="020B0604020202020204" pitchFamily="34" charset="0"/>
              </a:rPr>
              <a:t>Improving autistic children and young people’s access to education and supporting positive transitions into adulthood</a:t>
            </a:r>
          </a:p>
          <a:p>
            <a:pPr marL="342900" lvl="0" indent="-342900" algn="just">
              <a:spcAft>
                <a:spcPts val="800"/>
              </a:spcAft>
              <a:buClr>
                <a:srgbClr val="FFC000"/>
              </a:buClr>
              <a:buFont typeface="Wingdings" panose="05000000000000000000" pitchFamily="2" charset="2"/>
              <a:buChar char="v"/>
            </a:pPr>
            <a:r>
              <a:rPr lang="en-GB" sz="1800" kern="100">
                <a:effectLst/>
                <a:latin typeface="Arial" panose="020B0604020202020204" pitchFamily="34" charset="0"/>
                <a:ea typeface="Calibri" panose="020F0502020204030204" pitchFamily="34" charset="0"/>
                <a:cs typeface="Arial" panose="020B0604020202020204" pitchFamily="34" charset="0"/>
              </a:rPr>
              <a:t>Reducing inequalities in health and care</a:t>
            </a:r>
          </a:p>
          <a:p>
            <a:pPr marL="342900" lvl="0" indent="-342900" algn="just">
              <a:spcAft>
                <a:spcPts val="800"/>
              </a:spcAft>
              <a:buClr>
                <a:srgbClr val="FFC000"/>
              </a:buClr>
              <a:buFont typeface="Wingdings" panose="05000000000000000000" pitchFamily="2" charset="2"/>
              <a:buChar char="v"/>
            </a:pPr>
            <a:r>
              <a:rPr lang="en-GB" sz="1800" kern="100">
                <a:effectLst/>
                <a:latin typeface="Arial" panose="020B0604020202020204" pitchFamily="34" charset="0"/>
                <a:ea typeface="Calibri" panose="020F0502020204030204" pitchFamily="34" charset="0"/>
                <a:cs typeface="Arial" panose="020B0604020202020204" pitchFamily="34" charset="0"/>
              </a:rPr>
              <a:t>Building the right support in the community and supporting people in inpatient care</a:t>
            </a:r>
            <a:endParaRPr lang="en-GB" kern="10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800"/>
              </a:spcAft>
              <a:buClr>
                <a:srgbClr val="FFC000"/>
              </a:buClr>
              <a:buFont typeface="Wingdings" panose="05000000000000000000" pitchFamily="2" charset="2"/>
              <a:buChar char="v"/>
            </a:pPr>
            <a:r>
              <a:rPr lang="en-GB" sz="1800" kern="100">
                <a:effectLst/>
                <a:latin typeface="Arial" panose="020B0604020202020204" pitchFamily="34" charset="0"/>
                <a:ea typeface="Calibri" panose="020F0502020204030204" pitchFamily="34" charset="0"/>
                <a:cs typeface="Arial" panose="020B0604020202020204" pitchFamily="34" charset="0"/>
              </a:rPr>
              <a:t>Improving support in the criminal and youth justice system</a:t>
            </a:r>
          </a:p>
          <a:p>
            <a:pPr marL="342900" lvl="0" indent="-342900" algn="just">
              <a:buFont typeface="Symbol" panose="05050102010706020507" pitchFamily="18" charset="2"/>
              <a:buChar char=""/>
            </a:pPr>
            <a:endParaRPr lang="en-GB" kern="100">
              <a:latin typeface="Arial" panose="020B0604020202020204" pitchFamily="34" charset="0"/>
              <a:ea typeface="Calibri" panose="020F0502020204030204" pitchFamily="34" charset="0"/>
              <a:cs typeface="Arial" panose="020B0604020202020204" pitchFamily="34" charset="0"/>
            </a:endParaRPr>
          </a:p>
          <a:p>
            <a:pPr lvl="0" algn="just"/>
            <a:r>
              <a:rPr lang="en-GB" sz="1800" kern="100">
                <a:effectLst/>
                <a:latin typeface="Arial" panose="020B0604020202020204" pitchFamily="34" charset="0"/>
                <a:ea typeface="Calibri" panose="020F0502020204030204" pitchFamily="34" charset="0"/>
                <a:cs typeface="Arial" panose="020B0604020202020204" pitchFamily="34" charset="0"/>
              </a:rPr>
              <a:t>These priorities are also identified in the “Making Greater Manchester Autism Friendly Strategy 2022-26”, with Bury as a key partner.</a:t>
            </a:r>
          </a:p>
          <a:p>
            <a:pPr algn="just">
              <a:lnSpc>
                <a:spcPct val="115000"/>
              </a:lnSpc>
              <a:spcAft>
                <a:spcPts val="800"/>
              </a:spcAft>
            </a:pPr>
            <a:endParaRPr lang="en-GB" kern="1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3856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14">
            <a:extLst>
              <a:ext uri="{FF2B5EF4-FFF2-40B4-BE49-F238E27FC236}">
                <a16:creationId xmlns:a16="http://schemas.microsoft.com/office/drawing/2014/main" id="{AFA23E9F-CE18-46AE-5993-54548342F6E8}"/>
              </a:ext>
            </a:extLst>
          </p:cNvPr>
          <p:cNvSpPr/>
          <p:nvPr/>
        </p:nvSpPr>
        <p:spPr>
          <a:xfrm>
            <a:off x="5148832" y="3344429"/>
            <a:ext cx="3179809" cy="1195184"/>
          </a:xfrm>
          <a:prstGeom prst="wedgeRectCallout">
            <a:avLst>
              <a:gd name="adj1" fmla="val 49838"/>
              <a:gd name="adj2" fmla="val 6695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400" b="1" i="1" u="sng" kern="100">
              <a:solidFill>
                <a:srgbClr val="FFFFFF"/>
              </a:solidFill>
              <a:effectLst/>
              <a:ea typeface="Calibri" panose="020F0502020204030204" pitchFamily="34" charset="0"/>
              <a:cs typeface="Calibri" panose="020F0502020204030204" pitchFamily="34" charset="0"/>
            </a:endParaRPr>
          </a:p>
          <a:p>
            <a:pPr algn="ctr">
              <a:lnSpc>
                <a:spcPct val="107000"/>
              </a:lnSpc>
              <a:spcAft>
                <a:spcPts val="800"/>
              </a:spcAft>
            </a:pPr>
            <a:r>
              <a:rPr lang="en-GB" sz="1400" kern="100">
                <a:solidFill>
                  <a:srgbClr val="FFFFFF"/>
                </a:solidFill>
                <a:effectLst/>
                <a:latin typeface="Arial" panose="020B0604020202020204" pitchFamily="34" charset="0"/>
                <a:ea typeface="Calibri" panose="020F0502020204030204" pitchFamily="34" charset="0"/>
                <a:cs typeface="Arial" panose="020B0604020202020204" pitchFamily="34" charset="0"/>
              </a:rPr>
              <a:t>Q: ”what does good support look like?”       </a:t>
            </a:r>
            <a:endParaRPr lang="en-GB" sz="14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kern="100">
                <a:solidFill>
                  <a:srgbClr val="FFFFFF"/>
                </a:solidFill>
                <a:effectLst/>
                <a:latin typeface="Arial" panose="020B0604020202020204" pitchFamily="34" charset="0"/>
                <a:ea typeface="Calibri" panose="020F0502020204030204" pitchFamily="34" charset="0"/>
                <a:cs typeface="Arial" panose="020B0604020202020204" pitchFamily="34" charset="0"/>
              </a:rPr>
              <a:t>A: ”when it’s designed for me, we are all   different”  </a:t>
            </a:r>
            <a:endParaRPr lang="en-GB" sz="1400" kern="10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000" kern="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GB" sz="1100" kern="100">
              <a:effectLst/>
              <a:ea typeface="Calibri" panose="020F0502020204030204" pitchFamily="34" charset="0"/>
              <a:cs typeface="Times New Roman" panose="02020603050405020304" pitchFamily="18" charset="0"/>
            </a:endParaRPr>
          </a:p>
        </p:txBody>
      </p:sp>
      <p:sp>
        <p:nvSpPr>
          <p:cNvPr id="16" name="Speech Bubble: Rectangle 15">
            <a:extLst>
              <a:ext uri="{FF2B5EF4-FFF2-40B4-BE49-F238E27FC236}">
                <a16:creationId xmlns:a16="http://schemas.microsoft.com/office/drawing/2014/main" id="{0EEFA25E-23A7-70E8-1876-73B697135B9D}"/>
              </a:ext>
            </a:extLst>
          </p:cNvPr>
          <p:cNvSpPr/>
          <p:nvPr/>
        </p:nvSpPr>
        <p:spPr>
          <a:xfrm>
            <a:off x="5173374" y="1699263"/>
            <a:ext cx="3152775" cy="619125"/>
          </a:xfrm>
          <a:prstGeom prst="wedgeRectCallout">
            <a:avLst>
              <a:gd name="adj1" fmla="val 49535"/>
              <a:gd name="adj2" fmla="val 72449"/>
            </a:avLst>
          </a:prstGeom>
          <a:solidFill>
            <a:srgbClr val="FFC000"/>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kern="100">
                <a:effectLst/>
                <a:latin typeface="Arial" panose="020B0604020202020204" pitchFamily="34" charset="0"/>
                <a:ea typeface="Calibri" panose="020F0502020204030204" pitchFamily="34" charset="0"/>
                <a:cs typeface="Arial" panose="020B0604020202020204" pitchFamily="34" charset="0"/>
              </a:rPr>
              <a:t>“we need support services for parents and carers” </a:t>
            </a:r>
            <a:endParaRPr lang="en-GB" sz="1100" kern="100">
              <a:effectLst/>
              <a:latin typeface="Arial" panose="020B0604020202020204" pitchFamily="34" charset="0"/>
              <a:ea typeface="Calibri" panose="020F0502020204030204" pitchFamily="34" charset="0"/>
              <a:cs typeface="Arial" panose="020B0604020202020204" pitchFamily="34" charset="0"/>
            </a:endParaRPr>
          </a:p>
        </p:txBody>
      </p:sp>
      <p:sp>
        <p:nvSpPr>
          <p:cNvPr id="19" name="Speech Bubble: Rectangle 18">
            <a:extLst>
              <a:ext uri="{FF2B5EF4-FFF2-40B4-BE49-F238E27FC236}">
                <a16:creationId xmlns:a16="http://schemas.microsoft.com/office/drawing/2014/main" id="{9B8548B2-AB34-25EE-0D18-5E43FEBB15EF}"/>
              </a:ext>
            </a:extLst>
          </p:cNvPr>
          <p:cNvSpPr/>
          <p:nvPr/>
        </p:nvSpPr>
        <p:spPr>
          <a:xfrm>
            <a:off x="5173373" y="2536682"/>
            <a:ext cx="3152775" cy="523875"/>
          </a:xfrm>
          <a:prstGeom prst="wedgeRectCallout">
            <a:avLst>
              <a:gd name="adj1" fmla="val 50803"/>
              <a:gd name="adj2" fmla="val 71547"/>
            </a:avLst>
          </a:prstGeom>
          <a:solidFill>
            <a:srgbClr val="0088E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kern="100">
                <a:solidFill>
                  <a:srgbClr val="FFFFFF"/>
                </a:solidFill>
                <a:effectLst/>
                <a:latin typeface="Arial" panose="020B0604020202020204" pitchFamily="34" charset="0"/>
                <a:ea typeface="Calibri" panose="020F0502020204030204" pitchFamily="34" charset="0"/>
                <a:cs typeface="Arial" panose="020B0604020202020204" pitchFamily="34" charset="0"/>
              </a:rPr>
              <a:t>“people need to realise that difference is OK” </a:t>
            </a:r>
            <a:endParaRPr lang="en-GB" sz="1100" kern="100">
              <a:effectLst/>
              <a:latin typeface="Arial" panose="020B0604020202020204" pitchFamily="34" charset="0"/>
              <a:ea typeface="Calibri" panose="020F0502020204030204" pitchFamily="34" charset="0"/>
              <a:cs typeface="Arial" panose="020B0604020202020204" pitchFamily="34" charset="0"/>
            </a:endParaRPr>
          </a:p>
        </p:txBody>
      </p:sp>
      <p:sp>
        <p:nvSpPr>
          <p:cNvPr id="20" name="Speech Bubble: Rectangle 19">
            <a:extLst>
              <a:ext uri="{FF2B5EF4-FFF2-40B4-BE49-F238E27FC236}">
                <a16:creationId xmlns:a16="http://schemas.microsoft.com/office/drawing/2014/main" id="{DD9535AE-A3A9-0BE1-6AB3-C93CA32F8B51}"/>
              </a:ext>
            </a:extLst>
          </p:cNvPr>
          <p:cNvSpPr/>
          <p:nvPr/>
        </p:nvSpPr>
        <p:spPr>
          <a:xfrm>
            <a:off x="8661548" y="1694196"/>
            <a:ext cx="3152775" cy="1104424"/>
          </a:xfrm>
          <a:prstGeom prst="wedgeRectCallout">
            <a:avLst>
              <a:gd name="adj1" fmla="val -51607"/>
              <a:gd name="adj2" fmla="val 62169"/>
            </a:avLst>
          </a:prstGeom>
          <a:solidFill>
            <a:schemeClr val="bg2">
              <a:lumMod val="75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endParaRPr lang="en-GB" sz="1400" i="1" kern="1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kern="100">
                <a:effectLst/>
                <a:latin typeface="Arial" panose="020B0604020202020204" pitchFamily="34" charset="0"/>
                <a:ea typeface="Calibri" panose="020F0502020204030204" pitchFamily="34" charset="0"/>
                <a:cs typeface="Arial" panose="020B0604020202020204" pitchFamily="34" charset="0"/>
              </a:rPr>
              <a:t>“I know it will take time to fix services.</a:t>
            </a:r>
          </a:p>
          <a:p>
            <a:pPr algn="ctr">
              <a:lnSpc>
                <a:spcPct val="107000"/>
              </a:lnSpc>
              <a:spcAft>
                <a:spcPts val="800"/>
              </a:spcAft>
            </a:pPr>
            <a:r>
              <a:rPr lang="en-GB" sz="1400" kern="100">
                <a:effectLst/>
                <a:latin typeface="Arial" panose="020B0604020202020204" pitchFamily="34" charset="0"/>
                <a:ea typeface="Calibri" panose="020F0502020204030204" pitchFamily="34" charset="0"/>
                <a:cs typeface="Arial" panose="020B0604020202020204" pitchFamily="34" charset="0"/>
              </a:rPr>
              <a:t> We need to give professionals room to change their practice ”</a:t>
            </a:r>
          </a:p>
          <a:p>
            <a:pPr>
              <a:lnSpc>
                <a:spcPct val="107000"/>
              </a:lnSpc>
              <a:spcAft>
                <a:spcPts val="800"/>
              </a:spcAft>
            </a:pPr>
            <a:r>
              <a:rPr lang="en-GB" sz="1000" kern="10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GB" sz="11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94374631-493A-6FC1-7307-4FA7DE96C909}"/>
              </a:ext>
            </a:extLst>
          </p:cNvPr>
          <p:cNvSpPr txBox="1"/>
          <p:nvPr/>
        </p:nvSpPr>
        <p:spPr>
          <a:xfrm>
            <a:off x="5026393" y="210050"/>
            <a:ext cx="6929572" cy="1789336"/>
          </a:xfrm>
          <a:prstGeom prst="rect">
            <a:avLst/>
          </a:prstGeom>
          <a:noFill/>
        </p:spPr>
        <p:txBody>
          <a:bodyPr wrap="square">
            <a:spAutoFit/>
          </a:bodyPr>
          <a:lstStyle/>
          <a:p>
            <a:pPr algn="just">
              <a:spcAft>
                <a:spcPts val="800"/>
              </a:spcAft>
            </a:pPr>
            <a:r>
              <a:rPr lang="en-GB" sz="2400" kern="100">
                <a:solidFill>
                  <a:schemeClr val="tx1">
                    <a:lumMod val="50000"/>
                    <a:lumOff val="50000"/>
                  </a:schemeClr>
                </a:solidFill>
                <a:latin typeface="Arial" panose="020B0604020202020204" pitchFamily="34" charset="0"/>
                <a:ea typeface="Cambria" panose="02040503050406030204" pitchFamily="18" charset="0"/>
                <a:cs typeface="Arial" panose="020B0604020202020204" pitchFamily="34" charset="0"/>
              </a:rPr>
              <a:t>Listening to Bury people</a:t>
            </a:r>
          </a:p>
          <a:p>
            <a:pPr algn="just">
              <a:spcAft>
                <a:spcPts val="800"/>
              </a:spcAft>
            </a:pPr>
            <a:r>
              <a:rPr lang="en-GB" kern="100">
                <a:latin typeface="Arial" panose="020B0604020202020204" pitchFamily="34" charset="0"/>
                <a:ea typeface="Cambria" panose="02040503050406030204" pitchFamily="18" charset="0"/>
                <a:cs typeface="Arial" panose="020B0604020202020204" pitchFamily="34" charset="0"/>
              </a:rPr>
              <a:t>Spectrum Gaming are fantastic advocates for children and young adults in Bury, </a:t>
            </a:r>
            <a:r>
              <a:rPr lang="en-GB" kern="100">
                <a:effectLst/>
                <a:latin typeface="Arial" panose="020B0604020202020204" pitchFamily="34" charset="0"/>
                <a:ea typeface="Calibri" panose="020F0502020204030204" pitchFamily="34" charset="0"/>
                <a:cs typeface="Arial" panose="020B0604020202020204" pitchFamily="34" charset="0"/>
              </a:rPr>
              <a:t>held a “Raising Awareness of Autism” conference” June 2023</a:t>
            </a:r>
            <a:r>
              <a:rPr lang="en-GB" kern="100">
                <a:latin typeface="Arial" panose="020B0604020202020204" pitchFamily="34" charset="0"/>
                <a:ea typeface="Calibri" panose="020F0502020204030204" pitchFamily="34" charset="0"/>
                <a:cs typeface="Arial" panose="020B0604020202020204" pitchFamily="34" charset="0"/>
              </a:rPr>
              <a:t>. </a:t>
            </a:r>
            <a:r>
              <a:rPr lang="en-GB" kern="100">
                <a:effectLst/>
                <a:latin typeface="Arial" panose="020B0604020202020204" pitchFamily="34" charset="0"/>
                <a:ea typeface="Calibri" panose="020F0502020204030204" pitchFamily="34" charset="0"/>
                <a:cs typeface="Arial" panose="020B0604020202020204" pitchFamily="34" charset="0"/>
              </a:rPr>
              <a:t>Some feedback is included here:</a:t>
            </a:r>
          </a:p>
          <a:p>
            <a:pPr algn="just">
              <a:lnSpc>
                <a:spcPct val="115000"/>
              </a:lnSpc>
              <a:spcAft>
                <a:spcPts val="800"/>
              </a:spcAft>
            </a:pPr>
            <a:endParaRPr lang="en-GB" kern="100">
              <a:effectLst/>
              <a:latin typeface="Arial" panose="020B0604020202020204" pitchFamily="34" charset="0"/>
              <a:ea typeface="Calibri" panose="020F0502020204030204" pitchFamily="34" charset="0"/>
              <a:cs typeface="Arial" panose="020B0604020202020204" pitchFamily="34" charset="0"/>
            </a:endParaRPr>
          </a:p>
        </p:txBody>
      </p:sp>
      <p:sp>
        <p:nvSpPr>
          <p:cNvPr id="3" name="Speech Bubble: Rectangle 2">
            <a:extLst>
              <a:ext uri="{FF2B5EF4-FFF2-40B4-BE49-F238E27FC236}">
                <a16:creationId xmlns:a16="http://schemas.microsoft.com/office/drawing/2014/main" id="{371531C7-3D69-27CC-3279-3335F05522B4}"/>
              </a:ext>
            </a:extLst>
          </p:cNvPr>
          <p:cNvSpPr/>
          <p:nvPr/>
        </p:nvSpPr>
        <p:spPr>
          <a:xfrm>
            <a:off x="8661547" y="3060557"/>
            <a:ext cx="3152775" cy="1381125"/>
          </a:xfrm>
          <a:prstGeom prst="wedgeRectCallout">
            <a:avLst>
              <a:gd name="adj1" fmla="val -40441"/>
              <a:gd name="adj2" fmla="val 73199"/>
            </a:avLst>
          </a:prstGeom>
          <a:solidFill>
            <a:srgbClr val="0088E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400" kern="100">
                <a:solidFill>
                  <a:srgbClr val="FFFFFF"/>
                </a:solidFill>
                <a:effectLst/>
                <a:latin typeface="Arial" panose="020B0604020202020204" pitchFamily="34" charset="0"/>
                <a:ea typeface="Calibri" panose="020F0502020204030204" pitchFamily="34" charset="0"/>
                <a:cs typeface="Arial" panose="020B0604020202020204" pitchFamily="34" charset="0"/>
              </a:rPr>
              <a:t>Q: ”what was most helpful after diagnosis?”</a:t>
            </a:r>
            <a:endParaRPr lang="en-GB" sz="1400" kern="1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1400" kern="100">
                <a:solidFill>
                  <a:srgbClr val="FFFFFF"/>
                </a:solidFill>
                <a:effectLst/>
                <a:latin typeface="Arial" panose="020B0604020202020204" pitchFamily="34" charset="0"/>
                <a:ea typeface="Calibri" panose="020F0502020204030204" pitchFamily="34" charset="0"/>
                <a:cs typeface="Arial" panose="020B0604020202020204" pitchFamily="34" charset="0"/>
              </a:rPr>
              <a:t>A: ”Having a community. People who listened and accepted me”  </a:t>
            </a:r>
            <a:endParaRPr lang="en-GB" sz="1400" kern="10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21EB7073-C6E3-1DEF-896B-F9EFDFAA7CA0}"/>
              </a:ext>
            </a:extLst>
          </p:cNvPr>
          <p:cNvSpPr txBox="1"/>
          <p:nvPr/>
        </p:nvSpPr>
        <p:spPr>
          <a:xfrm>
            <a:off x="305328" y="165429"/>
            <a:ext cx="4385666" cy="6498189"/>
          </a:xfrm>
          <a:prstGeom prst="rect">
            <a:avLst/>
          </a:prstGeom>
          <a:noFill/>
        </p:spPr>
        <p:txBody>
          <a:bodyPr wrap="square">
            <a:spAutoFit/>
          </a:bodyPr>
          <a:lstStyle/>
          <a:p>
            <a:pPr>
              <a:lnSpc>
                <a:spcPct val="115000"/>
              </a:lnSpc>
              <a:spcAft>
                <a:spcPts val="800"/>
              </a:spcAft>
            </a:pPr>
            <a:r>
              <a:rPr lang="en-GB" sz="2400" kern="100">
                <a:solidFill>
                  <a:schemeClr val="bg1">
                    <a:lumMod val="50000"/>
                  </a:schemeClr>
                </a:solidFill>
                <a:latin typeface="Arial" panose="020B0604020202020204" pitchFamily="34" charset="0"/>
                <a:ea typeface="Cambria" panose="02040503050406030204" pitchFamily="18" charset="0"/>
                <a:cs typeface="Arial" panose="020B0604020202020204" pitchFamily="34" charset="0"/>
              </a:rPr>
              <a:t>4</a:t>
            </a:r>
            <a:r>
              <a:rPr lang="en-GB" sz="2400" kern="100">
                <a:solidFill>
                  <a:schemeClr val="bg1">
                    <a:lumMod val="50000"/>
                  </a:schemeClr>
                </a:solidFill>
                <a:effectLst/>
                <a:latin typeface="Arial" panose="020B0604020202020204" pitchFamily="34" charset="0"/>
                <a:ea typeface="Cambria" panose="02040503050406030204" pitchFamily="18" charset="0"/>
                <a:cs typeface="Arial" panose="020B0604020202020204" pitchFamily="34" charset="0"/>
              </a:rPr>
              <a:t>. To comply with the law</a:t>
            </a:r>
          </a:p>
          <a:p>
            <a:pPr>
              <a:spcAft>
                <a:spcPts val="800"/>
              </a:spcAft>
            </a:pPr>
            <a:r>
              <a:rPr lang="en-GB">
                <a:solidFill>
                  <a:srgbClr val="000000"/>
                </a:solidFill>
                <a:effectLst/>
                <a:latin typeface="Arial" panose="020B0604020202020204" pitchFamily="34" charset="0"/>
                <a:ea typeface="Calibri" panose="020F0502020204030204" pitchFamily="34" charset="0"/>
              </a:rPr>
              <a:t>The Council and it’s partners are obliged to improve opportunities and services for autistic people as part of a range of legislative measures, including: </a:t>
            </a:r>
            <a:endParaRPr lang="en-GB" kern="100">
              <a:solidFill>
                <a:schemeClr val="bg1">
                  <a:lumMod val="50000"/>
                </a:schemeClr>
              </a:solidFill>
              <a:effectLst/>
              <a:latin typeface="Arial" panose="020B0604020202020204" pitchFamily="34" charset="0"/>
              <a:ea typeface="Cambria" panose="02040503050406030204" pitchFamily="18" charset="0"/>
              <a:cs typeface="Arial" panose="020B0604020202020204" pitchFamily="34" charset="0"/>
            </a:endParaRPr>
          </a:p>
          <a:p>
            <a:pPr marL="342900" lvl="0" indent="-342900" algn="just">
              <a:spcAft>
                <a:spcPts val="800"/>
              </a:spcAft>
              <a:buClr>
                <a:srgbClr val="FFC000"/>
              </a:buClr>
              <a:buFont typeface="Wingdings" panose="05000000000000000000" pitchFamily="2" charset="2"/>
              <a:buChar char="v"/>
            </a:pPr>
            <a:r>
              <a:rPr lang="en-GB" kern="100">
                <a:effectLst/>
                <a:latin typeface="Arial" panose="020B0604020202020204" pitchFamily="34" charset="0"/>
                <a:ea typeface="Calibri" panose="020F0502020204030204" pitchFamily="34" charset="0"/>
                <a:cs typeface="Arial" panose="020B0604020202020204" pitchFamily="34" charset="0"/>
              </a:rPr>
              <a:t>Autism Act (2009)   </a:t>
            </a:r>
          </a:p>
          <a:p>
            <a:pPr marL="342900" lvl="0" indent="-342900" algn="just">
              <a:spcAft>
                <a:spcPts val="800"/>
              </a:spcAft>
              <a:buClr>
                <a:srgbClr val="FFC000"/>
              </a:buClr>
              <a:buFont typeface="Wingdings" panose="05000000000000000000" pitchFamily="2" charset="2"/>
              <a:buChar char="v"/>
            </a:pPr>
            <a:r>
              <a:rPr lang="en-GB" kern="100">
                <a:effectLst/>
                <a:latin typeface="Arial" panose="020B0604020202020204" pitchFamily="34" charset="0"/>
                <a:ea typeface="Calibri" panose="020F0502020204030204" pitchFamily="34" charset="0"/>
                <a:cs typeface="Arial" panose="020B0604020202020204" pitchFamily="34" charset="0"/>
              </a:rPr>
              <a:t>‘Fulfilling and Rewarding Lives’ national Autism strategy (2010)</a:t>
            </a:r>
          </a:p>
          <a:p>
            <a:pPr marL="342900" lvl="0" indent="-342900" algn="just">
              <a:spcAft>
                <a:spcPts val="800"/>
              </a:spcAft>
              <a:buClr>
                <a:srgbClr val="FFC000"/>
              </a:buClr>
              <a:buFont typeface="Wingdings" panose="05000000000000000000" pitchFamily="2" charset="2"/>
              <a:buChar char="v"/>
            </a:pPr>
            <a:r>
              <a:rPr lang="en-GB" kern="100">
                <a:effectLst/>
                <a:latin typeface="Arial" panose="020B0604020202020204" pitchFamily="34" charset="0"/>
                <a:ea typeface="Calibri" panose="020F0502020204030204" pitchFamily="34" charset="0"/>
                <a:cs typeface="Arial" panose="020B0604020202020204" pitchFamily="34" charset="0"/>
              </a:rPr>
              <a:t>Statutory Guidance for Local Authorities and NHS organisations to support implementation of the Adult Autism Strategy (2010)</a:t>
            </a:r>
          </a:p>
          <a:p>
            <a:pPr marL="342900" lvl="0" indent="-342900" algn="just">
              <a:spcAft>
                <a:spcPts val="800"/>
              </a:spcAft>
              <a:buClr>
                <a:srgbClr val="FFC000"/>
              </a:buClr>
              <a:buFont typeface="Wingdings" panose="05000000000000000000" pitchFamily="2" charset="2"/>
              <a:buChar char="v"/>
            </a:pPr>
            <a:r>
              <a:rPr lang="en-GB" kern="100">
                <a:effectLst/>
                <a:latin typeface="Arial" panose="020B0604020202020204" pitchFamily="34" charset="0"/>
                <a:ea typeface="Calibri" panose="020F0502020204030204" pitchFamily="34" charset="0"/>
                <a:cs typeface="Arial" panose="020B0604020202020204" pitchFamily="34" charset="0"/>
              </a:rPr>
              <a:t>Equality Act (2010)</a:t>
            </a:r>
          </a:p>
          <a:p>
            <a:pPr marL="342900" lvl="0" indent="-342900" algn="just">
              <a:spcAft>
                <a:spcPts val="800"/>
              </a:spcAft>
              <a:buClr>
                <a:srgbClr val="FFC000"/>
              </a:buClr>
              <a:buFont typeface="Wingdings" panose="05000000000000000000" pitchFamily="2" charset="2"/>
              <a:buChar char="v"/>
            </a:pPr>
            <a:r>
              <a:rPr lang="en-GB" kern="100">
                <a:effectLst/>
                <a:latin typeface="Arial" panose="020B0604020202020204" pitchFamily="34" charset="0"/>
                <a:ea typeface="Calibri" panose="020F0502020204030204" pitchFamily="34" charset="0"/>
                <a:cs typeface="Arial" panose="020B0604020202020204" pitchFamily="34" charset="0"/>
              </a:rPr>
              <a:t>Health and Care Act (2022)</a:t>
            </a:r>
          </a:p>
          <a:p>
            <a:pPr lvl="0" algn="just"/>
            <a:endParaRPr lang="en-GB" kern="1200">
              <a:solidFill>
                <a:srgbClr val="000000"/>
              </a:solidFill>
              <a:effectLst/>
              <a:latin typeface="Arial" panose="020B0604020202020204" pitchFamily="34" charset="0"/>
              <a:ea typeface="Cambria" panose="02040503050406030204" pitchFamily="18" charset="0"/>
            </a:endParaRPr>
          </a:p>
          <a:p>
            <a:pPr lvl="0" algn="just"/>
            <a:r>
              <a:rPr lang="en-GB" kern="1200">
                <a:solidFill>
                  <a:srgbClr val="000000"/>
                </a:solidFill>
                <a:effectLst/>
                <a:latin typeface="Arial" panose="020B0604020202020204" pitchFamily="34" charset="0"/>
                <a:ea typeface="Cambria" panose="02040503050406030204" pitchFamily="18" charset="0"/>
              </a:rPr>
              <a:t>Statutory duties include making sure autistic people have access to services, establishing of a local Autism Board and lead and ensuring professionals are appropriately trained. </a:t>
            </a:r>
            <a:endParaRPr lang="en-GB" kern="100">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28C5001-0D66-8DB2-1EE0-9E289A473664}"/>
              </a:ext>
            </a:extLst>
          </p:cNvPr>
          <p:cNvSpPr txBox="1"/>
          <p:nvPr/>
        </p:nvSpPr>
        <p:spPr>
          <a:xfrm>
            <a:off x="5026393" y="4989988"/>
            <a:ext cx="6929572" cy="1658018"/>
          </a:xfrm>
          <a:prstGeom prst="rect">
            <a:avLst/>
          </a:prstGeom>
          <a:noFill/>
        </p:spPr>
        <p:txBody>
          <a:bodyPr wrap="square">
            <a:spAutoFit/>
          </a:bodyPr>
          <a:lstStyle/>
          <a:p>
            <a:pPr algn="just">
              <a:lnSpc>
                <a:spcPct val="115000"/>
              </a:lnSpc>
              <a:spcAft>
                <a:spcPts val="800"/>
              </a:spcAft>
            </a:pPr>
            <a:r>
              <a:rPr lang="en-GB" kern="100">
                <a:latin typeface="Arial" panose="020B0604020202020204" pitchFamily="34" charset="0"/>
                <a:ea typeface="Calibri" panose="020F0502020204030204" pitchFamily="34" charset="0"/>
                <a:cs typeface="Arial" panose="020B0604020202020204" pitchFamily="34" charset="0"/>
              </a:rPr>
              <a:t>Bury2Together also provide valuable feedback from parents and carers. However, we know that there is a lot more to do to listen and engage with people (particularly Bury adults), making sure we work together to make improvements in our services and outcomes. </a:t>
            </a:r>
            <a:endParaRPr lang="en-GB" kern="10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08520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5436AEC-0D91-020E-7D53-9CDAE2AF4CFF}"/>
              </a:ext>
            </a:extLst>
          </p:cNvPr>
          <p:cNvSpPr txBox="1">
            <a:spLocks/>
          </p:cNvSpPr>
          <p:nvPr/>
        </p:nvSpPr>
        <p:spPr>
          <a:xfrm>
            <a:off x="836675" y="207869"/>
            <a:ext cx="10515600" cy="908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bg1">
                    <a:lumMod val="50000"/>
                  </a:schemeClr>
                </a:solidFill>
                <a:latin typeface="Arial" panose="020B0604020202020204" pitchFamily="34" charset="0"/>
                <a:ea typeface="+mj-ea"/>
                <a:cs typeface="Arial" panose="020B0604020202020204" pitchFamily="34" charset="0"/>
              </a:defRPr>
            </a:lvl1pPr>
          </a:lstStyle>
          <a:p>
            <a:pPr algn="ctr">
              <a:spcAft>
                <a:spcPts val="600"/>
              </a:spcAft>
            </a:pPr>
            <a:r>
              <a:rPr lang="en-US" sz="2400">
                <a:solidFill>
                  <a:schemeClr val="bg2">
                    <a:lumMod val="50000"/>
                  </a:schemeClr>
                </a:solidFill>
              </a:rPr>
              <a:t>Current position : our population</a:t>
            </a:r>
            <a:endParaRPr lang="en-US" sz="2400" kern="1200">
              <a:solidFill>
                <a:schemeClr val="bg2">
                  <a:lumMod val="50000"/>
                </a:schemeClr>
              </a:solidFill>
            </a:endParaRPr>
          </a:p>
        </p:txBody>
      </p:sp>
      <p:graphicFrame>
        <p:nvGraphicFramePr>
          <p:cNvPr id="14" name="Content Placeholder 2">
            <a:extLst>
              <a:ext uri="{FF2B5EF4-FFF2-40B4-BE49-F238E27FC236}">
                <a16:creationId xmlns:a16="http://schemas.microsoft.com/office/drawing/2014/main" id="{F759FD7A-44B0-F470-EFFC-88F8EDCB8FF9}"/>
              </a:ext>
            </a:extLst>
          </p:cNvPr>
          <p:cNvGraphicFramePr>
            <a:graphicFrameLocks noGrp="1"/>
          </p:cNvGraphicFramePr>
          <p:nvPr>
            <p:ph idx="1"/>
            <p:extLst>
              <p:ext uri="{D42A27DB-BD31-4B8C-83A1-F6EECF244321}">
                <p14:modId xmlns:p14="http://schemas.microsoft.com/office/powerpoint/2010/main" val="753344539"/>
              </p:ext>
            </p:extLst>
          </p:nvPr>
        </p:nvGraphicFramePr>
        <p:xfrm>
          <a:off x="836675" y="1116106"/>
          <a:ext cx="10515600" cy="4751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Right 1">
            <a:extLst>
              <a:ext uri="{FF2B5EF4-FFF2-40B4-BE49-F238E27FC236}">
                <a16:creationId xmlns:a16="http://schemas.microsoft.com/office/drawing/2014/main" id="{AADCFA21-6D5E-226D-ABC5-77B3651D4FCF}"/>
              </a:ext>
            </a:extLst>
          </p:cNvPr>
          <p:cNvSpPr/>
          <p:nvPr/>
        </p:nvSpPr>
        <p:spPr>
          <a:xfrm>
            <a:off x="3476978" y="3318933"/>
            <a:ext cx="349955" cy="1919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Right 2">
            <a:extLst>
              <a:ext uri="{FF2B5EF4-FFF2-40B4-BE49-F238E27FC236}">
                <a16:creationId xmlns:a16="http://schemas.microsoft.com/office/drawing/2014/main" id="{A8CB17C1-E5F0-3E18-8F09-98CD19E7D898}"/>
              </a:ext>
            </a:extLst>
          </p:cNvPr>
          <p:cNvSpPr/>
          <p:nvPr/>
        </p:nvSpPr>
        <p:spPr>
          <a:xfrm>
            <a:off x="7851422" y="3299982"/>
            <a:ext cx="349955" cy="1919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8693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45436AEC-0D91-020E-7D53-9CDAE2AF4CFF}"/>
              </a:ext>
            </a:extLst>
          </p:cNvPr>
          <p:cNvSpPr txBox="1">
            <a:spLocks/>
          </p:cNvSpPr>
          <p:nvPr/>
        </p:nvSpPr>
        <p:spPr>
          <a:xfrm>
            <a:off x="836675" y="207869"/>
            <a:ext cx="10515600" cy="908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a:solidFill>
                  <a:schemeClr val="bg1">
                    <a:lumMod val="50000"/>
                  </a:schemeClr>
                </a:solidFill>
                <a:latin typeface="Arial" panose="020B0604020202020204" pitchFamily="34" charset="0"/>
                <a:ea typeface="+mj-ea"/>
                <a:cs typeface="Arial" panose="020B0604020202020204" pitchFamily="34" charset="0"/>
              </a:defRPr>
            </a:lvl1pPr>
          </a:lstStyle>
          <a:p>
            <a:pPr algn="ctr">
              <a:spcAft>
                <a:spcPts val="600"/>
              </a:spcAft>
            </a:pPr>
            <a:r>
              <a:rPr lang="en-US" sz="2400">
                <a:solidFill>
                  <a:schemeClr val="bg2">
                    <a:lumMod val="50000"/>
                  </a:schemeClr>
                </a:solidFill>
              </a:rPr>
              <a:t>Current position : our services</a:t>
            </a:r>
            <a:endParaRPr lang="en-US" sz="2400" kern="1200">
              <a:solidFill>
                <a:schemeClr val="bg2">
                  <a:lumMod val="50000"/>
                </a:schemeClr>
              </a:solidFill>
            </a:endParaRPr>
          </a:p>
        </p:txBody>
      </p:sp>
      <p:graphicFrame>
        <p:nvGraphicFramePr>
          <p:cNvPr id="14" name="Content Placeholder 2">
            <a:extLst>
              <a:ext uri="{FF2B5EF4-FFF2-40B4-BE49-F238E27FC236}">
                <a16:creationId xmlns:a16="http://schemas.microsoft.com/office/drawing/2014/main" id="{F759FD7A-44B0-F470-EFFC-88F8EDCB8FF9}"/>
              </a:ext>
            </a:extLst>
          </p:cNvPr>
          <p:cNvGraphicFramePr>
            <a:graphicFrameLocks noGrp="1"/>
          </p:cNvGraphicFramePr>
          <p:nvPr>
            <p:ph idx="1"/>
            <p:extLst>
              <p:ext uri="{D42A27DB-BD31-4B8C-83A1-F6EECF244321}">
                <p14:modId xmlns:p14="http://schemas.microsoft.com/office/powerpoint/2010/main" val="3767895402"/>
              </p:ext>
            </p:extLst>
          </p:nvPr>
        </p:nvGraphicFramePr>
        <p:xfrm>
          <a:off x="836675" y="1116106"/>
          <a:ext cx="10542791" cy="5163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Right 1">
            <a:extLst>
              <a:ext uri="{FF2B5EF4-FFF2-40B4-BE49-F238E27FC236}">
                <a16:creationId xmlns:a16="http://schemas.microsoft.com/office/drawing/2014/main" id="{AADCFA21-6D5E-226D-ABC5-77B3651D4FCF}"/>
              </a:ext>
            </a:extLst>
          </p:cNvPr>
          <p:cNvSpPr/>
          <p:nvPr/>
        </p:nvSpPr>
        <p:spPr>
          <a:xfrm rot="2269177">
            <a:off x="3724769" y="2545576"/>
            <a:ext cx="601033" cy="337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4B1809B0-570D-C33F-5EF0-B50E4B830089}"/>
              </a:ext>
            </a:extLst>
          </p:cNvPr>
          <p:cNvSpPr/>
          <p:nvPr/>
        </p:nvSpPr>
        <p:spPr>
          <a:xfrm rot="5400000">
            <a:off x="5867544" y="2426386"/>
            <a:ext cx="634771" cy="3527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127E9EBD-7196-D396-D536-9A14D7ED0E3B}"/>
              </a:ext>
            </a:extLst>
          </p:cNvPr>
          <p:cNvSpPr/>
          <p:nvPr/>
        </p:nvSpPr>
        <p:spPr>
          <a:xfrm rot="8231030">
            <a:off x="7987559" y="2606715"/>
            <a:ext cx="531452" cy="35465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Arrow: Right 2">
            <a:extLst>
              <a:ext uri="{FF2B5EF4-FFF2-40B4-BE49-F238E27FC236}">
                <a16:creationId xmlns:a16="http://schemas.microsoft.com/office/drawing/2014/main" id="{183BBB64-4BC4-F1FA-475F-7380486EEB74}"/>
              </a:ext>
            </a:extLst>
          </p:cNvPr>
          <p:cNvSpPr/>
          <p:nvPr/>
        </p:nvSpPr>
        <p:spPr>
          <a:xfrm rot="2731951" flipV="1">
            <a:off x="8040077" y="4353401"/>
            <a:ext cx="792040" cy="33833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A648FD7C-7718-532F-3BB6-C3E7DE4EAF59}"/>
              </a:ext>
            </a:extLst>
          </p:cNvPr>
          <p:cNvSpPr/>
          <p:nvPr/>
        </p:nvSpPr>
        <p:spPr>
          <a:xfrm rot="5400000">
            <a:off x="5871154" y="4374170"/>
            <a:ext cx="634770" cy="451600"/>
          </a:xfrm>
          <a:prstGeom prst="rightArrow">
            <a:avLst>
              <a:gd name="adj1" fmla="val 42377"/>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E60CEAD5-900F-8D97-319A-511C004BB450}"/>
              </a:ext>
            </a:extLst>
          </p:cNvPr>
          <p:cNvSpPr/>
          <p:nvPr/>
        </p:nvSpPr>
        <p:spPr>
          <a:xfrm rot="7680338">
            <a:off x="3608709" y="4498829"/>
            <a:ext cx="725002" cy="36729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1414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1A0D55-3E01-30FD-6924-F9FC613F743F}"/>
              </a:ext>
            </a:extLst>
          </p:cNvPr>
          <p:cNvSpPr>
            <a:spLocks noGrp="1"/>
          </p:cNvSpPr>
          <p:nvPr>
            <p:ph type="title"/>
          </p:nvPr>
        </p:nvSpPr>
        <p:spPr>
          <a:xfrm>
            <a:off x="572493" y="667512"/>
            <a:ext cx="11018520" cy="601600"/>
          </a:xfrm>
        </p:spPr>
        <p:txBody>
          <a:bodyPr anchor="b">
            <a:normAutofit/>
          </a:bodyPr>
          <a:lstStyle/>
          <a:p>
            <a:r>
              <a:rPr lang="en-GB" sz="2400"/>
              <a:t>Scoping the Strategy: how do we improve our offer?</a:t>
            </a:r>
          </a:p>
        </p:txBody>
      </p:sp>
      <p:sp>
        <p:nvSpPr>
          <p:cNvPr id="2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88E7FEC-3EFB-CD0B-1825-1961526D662C}"/>
              </a:ext>
            </a:extLst>
          </p:cNvPr>
          <p:cNvSpPr>
            <a:spLocks noGrp="1"/>
          </p:cNvSpPr>
          <p:nvPr>
            <p:ph idx="1"/>
          </p:nvPr>
        </p:nvSpPr>
        <p:spPr>
          <a:xfrm>
            <a:off x="51213" y="1963735"/>
            <a:ext cx="11494080" cy="1158332"/>
          </a:xfrm>
        </p:spPr>
        <p:txBody>
          <a:bodyPr anchor="t">
            <a:noAutofit/>
          </a:bodyPr>
          <a:lstStyle/>
          <a:p>
            <a:pPr marL="457200" lvl="1" indent="0">
              <a:buNone/>
            </a:pP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a:t>
            </a: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e know we need to capture the voices of Bury people (especially adults) …… and listen to what they say.</a:t>
            </a: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br>
              <a:rPr kumimoji="0" lang="en-GB" sz="18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GB" sz="1800" b="0" i="0"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We want to support staff, raising awareness of autism and laying foundations for the forthcoming autism strategy 24-27</a:t>
            </a:r>
            <a:endParaRPr lang="en-GB" sz="1800">
              <a:solidFill>
                <a:srgbClr val="0070C0"/>
              </a:solidFill>
              <a:ea typeface="+mn-ea"/>
            </a:endParaRPr>
          </a:p>
          <a:p>
            <a:pPr marL="457200" lvl="1" indent="0" algn="ctr">
              <a:buNone/>
            </a:pPr>
            <a:r>
              <a:rPr lang="en-GB" sz="2400">
                <a:solidFill>
                  <a:srgbClr val="0070C0"/>
                </a:solidFill>
                <a:ea typeface="+mn-ea"/>
              </a:rPr>
              <a:t>Our key priorities for the coming year:</a:t>
            </a:r>
            <a:endParaRPr lang="en-GB" sz="2400">
              <a:solidFill>
                <a:srgbClr val="0070C0"/>
              </a:solidFill>
            </a:endParaRPr>
          </a:p>
        </p:txBody>
      </p:sp>
      <p:pic>
        <p:nvPicPr>
          <p:cNvPr id="3" name="Picture 2" descr="White puzzle with one red piece">
            <a:extLst>
              <a:ext uri="{FF2B5EF4-FFF2-40B4-BE49-F238E27FC236}">
                <a16:creationId xmlns:a16="http://schemas.microsoft.com/office/drawing/2014/main" id="{FE964203-2AA2-9F96-F004-B8E1B34C08CB}"/>
              </a:ext>
            </a:extLst>
          </p:cNvPr>
          <p:cNvPicPr>
            <a:picLocks noChangeAspect="1"/>
          </p:cNvPicPr>
          <p:nvPr/>
        </p:nvPicPr>
        <p:blipFill rotWithShape="1">
          <a:blip r:embed="rId3"/>
          <a:srcRect l="23724" r="22162" b="2"/>
          <a:stretch/>
        </p:blipFill>
        <p:spPr>
          <a:xfrm>
            <a:off x="10304594" y="323493"/>
            <a:ext cx="1240699" cy="1289637"/>
          </a:xfrm>
          <a:prstGeom prst="rect">
            <a:avLst/>
          </a:prstGeom>
        </p:spPr>
      </p:pic>
      <p:sp>
        <p:nvSpPr>
          <p:cNvPr id="5" name="Content Placeholder 3">
            <a:extLst>
              <a:ext uri="{FF2B5EF4-FFF2-40B4-BE49-F238E27FC236}">
                <a16:creationId xmlns:a16="http://schemas.microsoft.com/office/drawing/2014/main" id="{61A7200F-F4E7-F534-9BCD-E9ADE3F09F7F}"/>
              </a:ext>
            </a:extLst>
          </p:cNvPr>
          <p:cNvSpPr txBox="1">
            <a:spLocks/>
          </p:cNvSpPr>
          <p:nvPr/>
        </p:nvSpPr>
        <p:spPr>
          <a:xfrm>
            <a:off x="5833810" y="2071316"/>
            <a:ext cx="4688824" cy="41191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FFC62B"/>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C62B"/>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C62B"/>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FC62B"/>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FC62B"/>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GB" sz="1900"/>
          </a:p>
        </p:txBody>
      </p:sp>
      <p:sp>
        <p:nvSpPr>
          <p:cNvPr id="9" name="TextBox 8">
            <a:extLst>
              <a:ext uri="{FF2B5EF4-FFF2-40B4-BE49-F238E27FC236}">
                <a16:creationId xmlns:a16="http://schemas.microsoft.com/office/drawing/2014/main" id="{BE2A4D5E-0241-5009-9F67-5747B049EAF3}"/>
              </a:ext>
            </a:extLst>
          </p:cNvPr>
          <p:cNvSpPr txBox="1"/>
          <p:nvPr/>
        </p:nvSpPr>
        <p:spPr>
          <a:xfrm>
            <a:off x="411608" y="3678151"/>
            <a:ext cx="11294570" cy="2478627"/>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
                <a:srgbClr val="FFC62B"/>
              </a:buClr>
              <a:buSzTx/>
              <a:buFont typeface="Wingdings" panose="05000000000000000000" pitchFamily="2" charset="2"/>
              <a:buChar char="v"/>
              <a:tabLst/>
              <a:defRPr/>
            </a:pPr>
            <a:r>
              <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Improve our assessment, support and planning with people, so we work with them to live “my life, my way”. </a:t>
            </a:r>
          </a:p>
          <a:p>
            <a:pPr marL="228600" lvl="0" indent="-228600">
              <a:lnSpc>
                <a:spcPct val="90000"/>
              </a:lnSpc>
              <a:spcBef>
                <a:spcPts val="1000"/>
              </a:spcBef>
              <a:buClr>
                <a:srgbClr val="FFC62B"/>
              </a:buClr>
              <a:buFont typeface="Wingdings" panose="05000000000000000000" pitchFamily="2" charset="2"/>
              <a:buChar char="v"/>
              <a:defRPr/>
            </a:pPr>
            <a:r>
              <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Increase opportunities for people to get involved and help us </a:t>
            </a:r>
            <a:r>
              <a:rPr lang="en-GB" kern="100" dirty="0">
                <a:solidFill>
                  <a:prstClr val="black"/>
                </a:solidFill>
                <a:latin typeface="Arial" panose="020B0604020202020204" pitchFamily="34" charset="0"/>
                <a:ea typeface="Calibri" panose="020F0502020204030204" pitchFamily="34" charset="0"/>
                <a:cs typeface="Arial" panose="020B0604020202020204" pitchFamily="34" charset="0"/>
              </a:rPr>
              <a:t>be:</a:t>
            </a:r>
            <a:endPar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srgbClr val="FFC62B"/>
              </a:buClr>
              <a:buSzTx/>
              <a:buFont typeface="Arial" panose="020B0604020202020204" pitchFamily="34" charset="0"/>
              <a:buNone/>
              <a:tabLst/>
              <a:defRPr/>
            </a:pPr>
            <a:r>
              <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clear on “what good looks like”</a:t>
            </a:r>
          </a:p>
          <a:p>
            <a:pPr marL="0" marR="0" lvl="0" indent="0" algn="l" defTabSz="914400" rtl="0" eaLnBrk="1" fontAlgn="auto" latinLnBrk="0" hangingPunct="1">
              <a:lnSpc>
                <a:spcPct val="90000"/>
              </a:lnSpc>
              <a:spcBef>
                <a:spcPts val="1000"/>
              </a:spcBef>
              <a:spcAft>
                <a:spcPts val="0"/>
              </a:spcAft>
              <a:buClr>
                <a:srgbClr val="FFC62B"/>
              </a:buClr>
              <a:buSzTx/>
              <a:buFont typeface="Arial" panose="020B0604020202020204" pitchFamily="34" charset="0"/>
              <a:buNone/>
              <a:tabLst/>
              <a:defRPr/>
            </a:pPr>
            <a:r>
              <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design and plan services</a:t>
            </a:r>
          </a:p>
          <a:p>
            <a:pPr marL="228600" marR="0" lvl="0" indent="-228600" algn="l" defTabSz="914400" rtl="0" eaLnBrk="1" fontAlgn="auto" latinLnBrk="0" hangingPunct="1">
              <a:lnSpc>
                <a:spcPct val="90000"/>
              </a:lnSpc>
              <a:spcBef>
                <a:spcPts val="1000"/>
              </a:spcBef>
              <a:spcAft>
                <a:spcPts val="0"/>
              </a:spcAft>
              <a:buClr>
                <a:srgbClr val="FFC62B"/>
              </a:buClr>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Improve the skills of our workforce</a:t>
            </a:r>
            <a:endPar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800"/>
              </a:spcAft>
              <a:buClr>
                <a:srgbClr val="FFC62B"/>
              </a:buClr>
              <a:buSzTx/>
              <a:buFont typeface="Wingdings" panose="05000000000000000000" pitchFamily="2" charset="2"/>
              <a:buChar char="v"/>
              <a:tabLst/>
              <a:defRPr/>
            </a:pPr>
            <a:r>
              <a:rPr kumimoji="0" lang="en-GB" sz="1800" b="0" i="0" u="none" strike="noStrike" kern="1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Review and establish pathways (transitions) for autistic young adults moving to Adult Social Services, to make sure support is appropriate, effective, and available at the time they need it. </a:t>
            </a:r>
          </a:p>
        </p:txBody>
      </p:sp>
    </p:spTree>
    <p:extLst>
      <p:ext uri="{BB962C8B-B14F-4D97-AF65-F5344CB8AC3E}">
        <p14:creationId xmlns:p14="http://schemas.microsoft.com/office/powerpoint/2010/main" val="3460978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3622322-30ee-4be4-8c4b-f238fcd41212">
      <UserInfo>
        <DisplayName>Fielding, Conor</DisplayName>
        <AccountId>35</AccountId>
        <AccountType/>
      </UserInfo>
    </SharedWithUsers>
    <_activity xmlns="569480a0-f2ec-45fd-bf0e-038e3d2883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8D03B8C5A1CC4BB84BA5C1430602B2" ma:contentTypeVersion="14" ma:contentTypeDescription="Create a new document." ma:contentTypeScope="" ma:versionID="fc902e918c22c45b46c7bc50b161984e">
  <xsd:schema xmlns:xsd="http://www.w3.org/2001/XMLSchema" xmlns:xs="http://www.w3.org/2001/XMLSchema" xmlns:p="http://schemas.microsoft.com/office/2006/metadata/properties" xmlns:ns3="569480a0-f2ec-45fd-bf0e-038e3d288379" xmlns:ns4="a3622322-30ee-4be4-8c4b-f238fcd41212" targetNamespace="http://schemas.microsoft.com/office/2006/metadata/properties" ma:root="true" ma:fieldsID="c28125126c2df9e7555360d397e350e4" ns3:_="" ns4:_="">
    <xsd:import namespace="569480a0-f2ec-45fd-bf0e-038e3d288379"/>
    <xsd:import namespace="a3622322-30ee-4be4-8c4b-f238fcd4121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_activity" minOccurs="0"/>
                <xsd:element ref="ns3:MediaServiceObjectDetectorVersions" minOccurs="0"/>
                <xsd:element ref="ns3:MediaServiceSystemTag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480a0-f2ec-45fd-bf0e-038e3d2883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3622322-30ee-4be4-8c4b-f238fcd4121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42362C-2509-4140-BDC7-C3ED5E009F3C}">
  <ds:schemaRefs>
    <ds:schemaRef ds:uri="http://schemas.microsoft.com/sharepoint/v3/contenttype/forms"/>
  </ds:schemaRefs>
</ds:datastoreItem>
</file>

<file path=customXml/itemProps2.xml><?xml version="1.0" encoding="utf-8"?>
<ds:datastoreItem xmlns:ds="http://schemas.openxmlformats.org/officeDocument/2006/customXml" ds:itemID="{555CE121-B990-4EFE-A9C4-977D6C0A4C92}">
  <ds:schemaRefs>
    <ds:schemaRef ds:uri="a3622322-30ee-4be4-8c4b-f238fcd41212"/>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569480a0-f2ec-45fd-bf0e-038e3d288379"/>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54297C51-126C-410F-8C5F-2FD73217F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480a0-f2ec-45fd-bf0e-038e3d288379"/>
    <ds:schemaRef ds:uri="a3622322-30ee-4be4-8c4b-f238fcd412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9</TotalTime>
  <Words>2405</Words>
  <Application>Microsoft Office PowerPoint</Application>
  <PresentationFormat>Widescreen</PresentationFormat>
  <Paragraphs>166</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Symbol</vt:lpstr>
      <vt:lpstr>Verdana</vt:lpstr>
      <vt:lpstr>Wingdings</vt:lpstr>
      <vt:lpstr>Office Theme</vt:lpstr>
      <vt:lpstr>Scoping: Bury Adult Care   Autism Strategy  2024 – 2027  Year One </vt:lpstr>
      <vt:lpstr>     Introduction  Around 1 in 100 people in Bury have autism, meaning that it’s very likely that everyone will know someone in their family, friends, social or work circles or wider networks, who is autistic. If we include families and carers, then autism is a part of daily life for 10,920 residents.  Our vision is that Bury people will have independent and fulfilling lives, involved and connected to their local communities.  Supporting autistic people and raising awareness of autism, is, therefore, an integral part of achieving this.  This 1- year plan outlines how Bury Adult Care will engage with our autistic residents, staff and partners; laying the foundations for the co-design and delivery of an Autism strategy 2024-2027.          </vt:lpstr>
      <vt:lpstr>What is Autism?</vt:lpstr>
      <vt:lpstr>  Why do we need an Autism strategy?  1. To reduce health and social care inequalities  2. To deliver our ambition to improve the  lives of Bury people.  3. To align with government policy and priorities set  4. To comply with the law         </vt:lpstr>
      <vt:lpstr>              2. To improve lives of Bury people Our ambition, described by the Bury Autism Partnership Board, is that:   “We will support and work with autistic people and their families to achieve their full potential: - by promoting independence, supporting health and wellbeing, and encouraging participation and inclusion in our Bury communities”.    Bury’s “Let’s Do It” strategy and our Adult Social Care Strategic Plan 2023-2026 endorse these principles: of encouraging people to live their best life, as part of their local communities.             .            </vt:lpstr>
      <vt:lpstr>PowerPoint Presentation</vt:lpstr>
      <vt:lpstr>PowerPoint Presentation</vt:lpstr>
      <vt:lpstr>PowerPoint Presentation</vt:lpstr>
      <vt:lpstr>Scoping the Strategy: how do we improve our offer?</vt:lpstr>
      <vt:lpstr>Timetable of activity #1</vt:lpstr>
      <vt:lpstr>Timetable of activity #2</vt:lpstr>
      <vt:lpstr>Next Steps for Commissioners</vt:lpstr>
      <vt:lpstr>Data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Rickett</dc:creator>
  <cp:lastModifiedBy>Dawson, Helen</cp:lastModifiedBy>
  <cp:revision>7</cp:revision>
  <dcterms:created xsi:type="dcterms:W3CDTF">2023-04-24T09:46:02Z</dcterms:created>
  <dcterms:modified xsi:type="dcterms:W3CDTF">2024-07-24T14:16:22Z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0x010100DD8D03B8C5A1CC4BB84BA5C1430602B2</vt:lpwstr>
  </property>
</Properties>
</file>